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1.xml" ContentType="application/vnd.openxmlformats-officedocument.themeOverride+xml"/>
  <Override PartName="/ppt/charts/chart12.xml" ContentType="application/vnd.openxmlformats-officedocument.drawingml.chart+xml"/>
  <Override PartName="/ppt/theme/themeOverride2.xml" ContentType="application/vnd.openxmlformats-officedocument.themeOverride+xml"/>
  <Override PartName="/ppt/charts/chart13.xml" ContentType="application/vnd.openxmlformats-officedocument.drawingml.chart+xml"/>
  <Override PartName="/ppt/theme/themeOverride3.xml" ContentType="application/vnd.openxmlformats-officedocument.themeOverride+xml"/>
  <Override PartName="/ppt/charts/chart14.xml" ContentType="application/vnd.openxmlformats-officedocument.drawingml.chart+xml"/>
  <Override PartName="/ppt/theme/themeOverride4.xml" ContentType="application/vnd.openxmlformats-officedocument.themeOverride+xml"/>
  <Override PartName="/ppt/charts/chart15.xml" ContentType="application/vnd.openxmlformats-officedocument.drawingml.chart+xml"/>
  <Override PartName="/ppt/theme/themeOverride5.xml" ContentType="application/vnd.openxmlformats-officedocument.themeOverride+xml"/>
  <Override PartName="/ppt/charts/chart16.xml" ContentType="application/vnd.openxmlformats-officedocument.drawingml.chart+xml"/>
  <Override PartName="/ppt/theme/themeOverride6.xml" ContentType="application/vnd.openxmlformats-officedocument.themeOverride+xml"/>
  <Override PartName="/ppt/charts/chart17.xml" ContentType="application/vnd.openxmlformats-officedocument.drawingml.chart+xml"/>
  <Override PartName="/ppt/theme/themeOverride7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theme/themeOverride8.xml" ContentType="application/vnd.openxmlformats-officedocument.themeOverride+xml"/>
  <Override PartName="/ppt/charts/chart2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5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47"/>
  </p:notesMasterIdLst>
  <p:sldIdLst>
    <p:sldId id="256" r:id="rId3"/>
    <p:sldId id="306" r:id="rId4"/>
    <p:sldId id="283" r:id="rId5"/>
    <p:sldId id="267" r:id="rId6"/>
    <p:sldId id="281" r:id="rId7"/>
    <p:sldId id="282" r:id="rId8"/>
    <p:sldId id="265" r:id="rId9"/>
    <p:sldId id="356" r:id="rId10"/>
    <p:sldId id="358" r:id="rId11"/>
    <p:sldId id="270" r:id="rId12"/>
    <p:sldId id="359" r:id="rId13"/>
    <p:sldId id="367" r:id="rId14"/>
    <p:sldId id="262" r:id="rId15"/>
    <p:sldId id="279" r:id="rId16"/>
    <p:sldId id="284" r:id="rId17"/>
    <p:sldId id="285" r:id="rId18"/>
    <p:sldId id="286" r:id="rId19"/>
    <p:sldId id="357" r:id="rId20"/>
    <p:sldId id="288" r:id="rId21"/>
    <p:sldId id="371" r:id="rId22"/>
    <p:sldId id="301" r:id="rId23"/>
    <p:sldId id="363" r:id="rId24"/>
    <p:sldId id="302" r:id="rId25"/>
    <p:sldId id="300" r:id="rId26"/>
    <p:sldId id="299" r:id="rId27"/>
    <p:sldId id="360" r:id="rId28"/>
    <p:sldId id="370" r:id="rId29"/>
    <p:sldId id="366" r:id="rId30"/>
    <p:sldId id="365" r:id="rId31"/>
    <p:sldId id="289" r:id="rId32"/>
    <p:sldId id="369" r:id="rId33"/>
    <p:sldId id="361" r:id="rId34"/>
    <p:sldId id="368" r:id="rId35"/>
    <p:sldId id="298" r:id="rId36"/>
    <p:sldId id="293" r:id="rId37"/>
    <p:sldId id="291" r:id="rId38"/>
    <p:sldId id="294" r:id="rId39"/>
    <p:sldId id="290" r:id="rId40"/>
    <p:sldId id="364" r:id="rId41"/>
    <p:sldId id="296" r:id="rId42"/>
    <p:sldId id="297" r:id="rId43"/>
    <p:sldId id="362" r:id="rId44"/>
    <p:sldId id="295" r:id="rId45"/>
    <p:sldId id="37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94DE331-0765-4938-99E8-A07AEA7CB369}">
          <p14:sldIdLst>
            <p14:sldId id="256"/>
            <p14:sldId id="306"/>
            <p14:sldId id="283"/>
            <p14:sldId id="267"/>
            <p14:sldId id="281"/>
            <p14:sldId id="282"/>
            <p14:sldId id="265"/>
            <p14:sldId id="356"/>
            <p14:sldId id="358"/>
            <p14:sldId id="270"/>
            <p14:sldId id="359"/>
            <p14:sldId id="367"/>
            <p14:sldId id="262"/>
            <p14:sldId id="279"/>
            <p14:sldId id="284"/>
            <p14:sldId id="285"/>
            <p14:sldId id="286"/>
            <p14:sldId id="357"/>
            <p14:sldId id="288"/>
            <p14:sldId id="371"/>
            <p14:sldId id="301"/>
            <p14:sldId id="363"/>
            <p14:sldId id="302"/>
            <p14:sldId id="300"/>
            <p14:sldId id="299"/>
            <p14:sldId id="360"/>
            <p14:sldId id="370"/>
            <p14:sldId id="366"/>
            <p14:sldId id="365"/>
            <p14:sldId id="289"/>
            <p14:sldId id="369"/>
            <p14:sldId id="361"/>
            <p14:sldId id="368"/>
            <p14:sldId id="298"/>
            <p14:sldId id="293"/>
            <p14:sldId id="291"/>
            <p14:sldId id="294"/>
            <p14:sldId id="290"/>
            <p14:sldId id="364"/>
            <p14:sldId id="296"/>
            <p14:sldId id="297"/>
            <p14:sldId id="362"/>
            <p14:sldId id="295"/>
            <p14:sldId id="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B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80" autoAdjust="0"/>
  </p:normalViewPr>
  <p:slideViewPr>
    <p:cSldViewPr>
      <p:cViewPr varScale="1">
        <p:scale>
          <a:sx n="84" d="100"/>
          <a:sy n="84" d="100"/>
        </p:scale>
        <p:origin x="145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Microsoft_Excel11.xlsx"/><Relationship Id="rId1" Type="http://schemas.openxmlformats.org/officeDocument/2006/relationships/themeOverride" Target="../theme/themeOverride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Microsoft_Excel12.xlsx"/><Relationship Id="rId1" Type="http://schemas.openxmlformats.org/officeDocument/2006/relationships/themeOverride" Target="../theme/themeOverride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Microsoft_Excel13.xlsx"/><Relationship Id="rId1" Type="http://schemas.openxmlformats.org/officeDocument/2006/relationships/themeOverride" Target="../theme/themeOverride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Microsoft_Excel14.xlsx"/><Relationship Id="rId1" Type="http://schemas.openxmlformats.org/officeDocument/2006/relationships/themeOverride" Target="../theme/themeOverride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Microsoft_Excel15.xlsx"/><Relationship Id="rId1" Type="http://schemas.openxmlformats.org/officeDocument/2006/relationships/themeOverride" Target="../theme/themeOverride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Microsoft_Excel16.xlsx"/><Relationship Id="rId1" Type="http://schemas.openxmlformats.org/officeDocument/2006/relationships/themeOverride" Target="../theme/themeOverride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Microsoft_Excel17.xlsx"/><Relationship Id="rId1" Type="http://schemas.openxmlformats.org/officeDocument/2006/relationships/themeOverride" Target="../theme/themeOverride7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Microsoft_Excel19.xlsx"/><Relationship Id="rId1" Type="http://schemas.openxmlformats.org/officeDocument/2006/relationships/themeOverride" Target="../theme/themeOverride8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20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2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2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2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Microsoft_Excel25.xlsx"/><Relationship Id="rId1" Type="http://schemas.openxmlformats.org/officeDocument/2006/relationships/themeOverride" Target="../theme/themeOverride9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708333333333331E-2"/>
          <c:y val="2.9982779691145427E-2"/>
          <c:w val="0.91429166666666661"/>
          <c:h val="0.767721840430428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cat>
            <c:strRef>
              <c:f>Лист1!$A$2:$A$54</c:f>
              <c:strCache>
                <c:ptCount val="53"/>
                <c:pt idx="0">
                  <c:v>СЗОШ № 1</c:v>
                </c:pt>
                <c:pt idx="1">
                  <c:v>НВК № 2</c:v>
                </c:pt>
                <c:pt idx="2">
                  <c:v>НВО № 5</c:v>
                </c:pt>
                <c:pt idx="3">
                  <c:v>ТБЛ</c:v>
                </c:pt>
                <c:pt idx="4">
                  <c:v>НВК № 6</c:v>
                </c:pt>
                <c:pt idx="5">
                  <c:v>СЗОШ № 6</c:v>
                </c:pt>
                <c:pt idx="6">
                  <c:v>СЗОШ № 7 </c:v>
                </c:pt>
                <c:pt idx="7">
                  <c:v>СЗОШ № 8</c:v>
                </c:pt>
                <c:pt idx="8">
                  <c:v>НВК №9</c:v>
                </c:pt>
                <c:pt idx="9">
                  <c:v>НВК № 10</c:v>
                </c:pt>
                <c:pt idx="10">
                  <c:v>Гімназія № 1</c:v>
                </c:pt>
                <c:pt idx="11">
                  <c:v>Гімназія № 2</c:v>
                </c:pt>
                <c:pt idx="12">
                  <c:v>СЗОШ № 12</c:v>
                </c:pt>
                <c:pt idx="13">
                  <c:v>СЗОШ № 13</c:v>
                </c:pt>
                <c:pt idx="14">
                  <c:v>ЗОШ № 14</c:v>
                </c:pt>
                <c:pt idx="15">
                  <c:v>Ліцей № 15</c:v>
                </c:pt>
                <c:pt idx="16">
                  <c:v>Колегіум</c:v>
                </c:pt>
                <c:pt idx="17">
                  <c:v>Ліцей № 17</c:v>
                </c:pt>
                <c:pt idx="18">
                  <c:v>СЗОШ № 18</c:v>
                </c:pt>
                <c:pt idx="19">
                  <c:v>СЗОШ № 19</c:v>
                </c:pt>
                <c:pt idx="20">
                  <c:v>ЗОШ № 20</c:v>
                </c:pt>
                <c:pt idx="21">
                  <c:v>ЗОШ № 21 </c:v>
                </c:pt>
                <c:pt idx="22">
                  <c:v>ЗОШ № 22</c:v>
                </c:pt>
                <c:pt idx="23">
                  <c:v>НВО № 23</c:v>
                </c:pt>
                <c:pt idx="24">
                  <c:v>ЗОШ № 24</c:v>
                </c:pt>
                <c:pt idx="25">
                  <c:v>ЗОШ № 25</c:v>
                </c:pt>
                <c:pt idx="26">
                  <c:v>НВК № 7</c:v>
                </c:pt>
                <c:pt idx="27">
                  <c:v>СЗОШ № 27</c:v>
                </c:pt>
                <c:pt idx="28">
                  <c:v>НВО № 28</c:v>
                </c:pt>
                <c:pt idx="29">
                  <c:v>СЗОШ № 29</c:v>
                </c:pt>
                <c:pt idx="30">
                  <c:v>ПШ № 3</c:v>
                </c:pt>
                <c:pt idx="31">
                  <c:v>ПШ № 5</c:v>
                </c:pt>
                <c:pt idx="32">
                  <c:v>НВК № 4</c:v>
                </c:pt>
                <c:pt idx="33">
                  <c:v>ПШ № 2</c:v>
                </c:pt>
                <c:pt idx="34">
                  <c:v>ПШ № 4</c:v>
                </c:pt>
                <c:pt idx="35">
                  <c:v>Початкова школа №1</c:v>
                </c:pt>
                <c:pt idx="36">
                  <c:v>Давидковецька ЗОШ  І-ІІІ ст.</c:v>
                </c:pt>
                <c:pt idx="37">
                  <c:v>Іванковецький ліцей</c:v>
                </c:pt>
                <c:pt idx="38">
                  <c:v>Черепівська філія</c:v>
                </c:pt>
                <c:pt idx="39">
                  <c:v>Череповецька філія</c:v>
                </c:pt>
                <c:pt idx="40">
                  <c:v>Копистинський НВК</c:v>
                </c:pt>
                <c:pt idx="41">
                  <c:v>Пироговецький ліцей</c:v>
                </c:pt>
                <c:pt idx="42">
                  <c:v>Пархомовецька філія</c:v>
                </c:pt>
                <c:pt idx="43">
                  <c:v>Шаровечківська ЗОШ І-ІІІ ст.</c:v>
                </c:pt>
                <c:pt idx="44">
                  <c:v>Богдановецька гімназія</c:v>
                </c:pt>
                <c:pt idx="45">
                  <c:v>Водичківська гімназія</c:v>
                </c:pt>
                <c:pt idx="46">
                  <c:v>Масівецька гімназія</c:v>
                </c:pt>
                <c:pt idx="47">
                  <c:v>Мацьковецька гімназія</c:v>
                </c:pt>
                <c:pt idx="48">
                  <c:v>Олешинська гімназія</c:v>
                </c:pt>
                <c:pt idx="49">
                  <c:v>Малашовецька початкова школа</c:v>
                </c:pt>
                <c:pt idx="50">
                  <c:v>СЗОШ№32</c:v>
                </c:pt>
                <c:pt idx="51">
                  <c:v>СЗОШ№33</c:v>
                </c:pt>
                <c:pt idx="52">
                  <c:v>Спортивний ліцей</c:v>
                </c:pt>
              </c:strCache>
            </c:strRef>
          </c:cat>
          <c:val>
            <c:numRef>
              <c:f>Лист1!$B$2:$B$54</c:f>
              <c:numCache>
                <c:formatCode>0.0</c:formatCode>
                <c:ptCount val="53"/>
                <c:pt idx="0">
                  <c:v>26148.3</c:v>
                </c:pt>
                <c:pt idx="1">
                  <c:v>22781</c:v>
                </c:pt>
                <c:pt idx="2">
                  <c:v>22987</c:v>
                </c:pt>
                <c:pt idx="3">
                  <c:v>23523.9</c:v>
                </c:pt>
                <c:pt idx="4">
                  <c:v>21472.7</c:v>
                </c:pt>
                <c:pt idx="5">
                  <c:v>28402.6</c:v>
                </c:pt>
                <c:pt idx="6">
                  <c:v>20919</c:v>
                </c:pt>
                <c:pt idx="7">
                  <c:v>31543.27</c:v>
                </c:pt>
                <c:pt idx="8">
                  <c:v>23695.4</c:v>
                </c:pt>
                <c:pt idx="9">
                  <c:v>23909.599999999999</c:v>
                </c:pt>
                <c:pt idx="10">
                  <c:v>24723.599999999999</c:v>
                </c:pt>
                <c:pt idx="11">
                  <c:v>22120.3</c:v>
                </c:pt>
                <c:pt idx="12">
                  <c:v>22105.3</c:v>
                </c:pt>
                <c:pt idx="13">
                  <c:v>21481</c:v>
                </c:pt>
                <c:pt idx="14">
                  <c:v>20898</c:v>
                </c:pt>
                <c:pt idx="15">
                  <c:v>25541.1</c:v>
                </c:pt>
                <c:pt idx="16">
                  <c:v>21725.5</c:v>
                </c:pt>
                <c:pt idx="17">
                  <c:v>22033</c:v>
                </c:pt>
                <c:pt idx="18">
                  <c:v>22248</c:v>
                </c:pt>
                <c:pt idx="19">
                  <c:v>28808.92</c:v>
                </c:pt>
                <c:pt idx="20">
                  <c:v>25915.1</c:v>
                </c:pt>
                <c:pt idx="21">
                  <c:v>23133</c:v>
                </c:pt>
                <c:pt idx="22">
                  <c:v>20930.400000000001</c:v>
                </c:pt>
                <c:pt idx="23">
                  <c:v>37039.5</c:v>
                </c:pt>
                <c:pt idx="24">
                  <c:v>23291.1</c:v>
                </c:pt>
                <c:pt idx="25">
                  <c:v>19003.8</c:v>
                </c:pt>
                <c:pt idx="26">
                  <c:v>23472.7</c:v>
                </c:pt>
                <c:pt idx="27">
                  <c:v>22044.799999999999</c:v>
                </c:pt>
                <c:pt idx="28">
                  <c:v>18192.8</c:v>
                </c:pt>
                <c:pt idx="29">
                  <c:v>23097.5</c:v>
                </c:pt>
                <c:pt idx="30">
                  <c:v>20628.099999999999</c:v>
                </c:pt>
                <c:pt idx="31">
                  <c:v>29248.400000000001</c:v>
                </c:pt>
                <c:pt idx="32">
                  <c:v>20299.7</c:v>
                </c:pt>
                <c:pt idx="33">
                  <c:v>19952.5</c:v>
                </c:pt>
                <c:pt idx="34">
                  <c:v>20555.400000000001</c:v>
                </c:pt>
                <c:pt idx="36">
                  <c:v>42336</c:v>
                </c:pt>
                <c:pt idx="37">
                  <c:v>38534.6</c:v>
                </c:pt>
                <c:pt idx="38">
                  <c:v>74087.5</c:v>
                </c:pt>
                <c:pt idx="39">
                  <c:v>80873.3</c:v>
                </c:pt>
                <c:pt idx="40">
                  <c:v>33667.199999999997</c:v>
                </c:pt>
                <c:pt idx="41">
                  <c:v>41171.800000000003</c:v>
                </c:pt>
                <c:pt idx="42">
                  <c:v>73836.399999999994</c:v>
                </c:pt>
                <c:pt idx="43">
                  <c:v>38630.699999999997</c:v>
                </c:pt>
                <c:pt idx="44">
                  <c:v>72473.600000000006</c:v>
                </c:pt>
                <c:pt idx="45">
                  <c:v>86855.6</c:v>
                </c:pt>
                <c:pt idx="46">
                  <c:v>62250</c:v>
                </c:pt>
                <c:pt idx="47">
                  <c:v>58735.3</c:v>
                </c:pt>
                <c:pt idx="48">
                  <c:v>31962.799999999999</c:v>
                </c:pt>
                <c:pt idx="49">
                  <c:v>86350</c:v>
                </c:pt>
                <c:pt idx="50">
                  <c:v>126482.8</c:v>
                </c:pt>
                <c:pt idx="51">
                  <c:v>171119.3</c:v>
                </c:pt>
                <c:pt idx="52">
                  <c:v>34957.699999999997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Лист1!$A$2:$A$54</c:f>
              <c:strCache>
                <c:ptCount val="53"/>
                <c:pt idx="0">
                  <c:v>СЗОШ № 1</c:v>
                </c:pt>
                <c:pt idx="1">
                  <c:v>НВК № 2</c:v>
                </c:pt>
                <c:pt idx="2">
                  <c:v>НВО № 5</c:v>
                </c:pt>
                <c:pt idx="3">
                  <c:v>ТБЛ</c:v>
                </c:pt>
                <c:pt idx="4">
                  <c:v>НВК № 6</c:v>
                </c:pt>
                <c:pt idx="5">
                  <c:v>СЗОШ № 6</c:v>
                </c:pt>
                <c:pt idx="6">
                  <c:v>СЗОШ № 7 </c:v>
                </c:pt>
                <c:pt idx="7">
                  <c:v>СЗОШ № 8</c:v>
                </c:pt>
                <c:pt idx="8">
                  <c:v>НВК №9</c:v>
                </c:pt>
                <c:pt idx="9">
                  <c:v>НВК № 10</c:v>
                </c:pt>
                <c:pt idx="10">
                  <c:v>Гімназія № 1</c:v>
                </c:pt>
                <c:pt idx="11">
                  <c:v>Гімназія № 2</c:v>
                </c:pt>
                <c:pt idx="12">
                  <c:v>СЗОШ № 12</c:v>
                </c:pt>
                <c:pt idx="13">
                  <c:v>СЗОШ № 13</c:v>
                </c:pt>
                <c:pt idx="14">
                  <c:v>ЗОШ № 14</c:v>
                </c:pt>
                <c:pt idx="15">
                  <c:v>Ліцей № 15</c:v>
                </c:pt>
                <c:pt idx="16">
                  <c:v>Колегіум</c:v>
                </c:pt>
                <c:pt idx="17">
                  <c:v>Ліцей № 17</c:v>
                </c:pt>
                <c:pt idx="18">
                  <c:v>СЗОШ № 18</c:v>
                </c:pt>
                <c:pt idx="19">
                  <c:v>СЗОШ № 19</c:v>
                </c:pt>
                <c:pt idx="20">
                  <c:v>ЗОШ № 20</c:v>
                </c:pt>
                <c:pt idx="21">
                  <c:v>ЗОШ № 21 </c:v>
                </c:pt>
                <c:pt idx="22">
                  <c:v>ЗОШ № 22</c:v>
                </c:pt>
                <c:pt idx="23">
                  <c:v>НВО № 23</c:v>
                </c:pt>
                <c:pt idx="24">
                  <c:v>ЗОШ № 24</c:v>
                </c:pt>
                <c:pt idx="25">
                  <c:v>ЗОШ № 25</c:v>
                </c:pt>
                <c:pt idx="26">
                  <c:v>НВК № 7</c:v>
                </c:pt>
                <c:pt idx="27">
                  <c:v>СЗОШ № 27</c:v>
                </c:pt>
                <c:pt idx="28">
                  <c:v>НВО № 28</c:v>
                </c:pt>
                <c:pt idx="29">
                  <c:v>СЗОШ № 29</c:v>
                </c:pt>
                <c:pt idx="30">
                  <c:v>ПШ № 3</c:v>
                </c:pt>
                <c:pt idx="31">
                  <c:v>ПШ № 5</c:v>
                </c:pt>
                <c:pt idx="32">
                  <c:v>НВК № 4</c:v>
                </c:pt>
                <c:pt idx="33">
                  <c:v>ПШ № 2</c:v>
                </c:pt>
                <c:pt idx="34">
                  <c:v>ПШ № 4</c:v>
                </c:pt>
                <c:pt idx="35">
                  <c:v>Початкова школа №1</c:v>
                </c:pt>
                <c:pt idx="36">
                  <c:v>Давидковецька ЗОШ  І-ІІІ ст.</c:v>
                </c:pt>
                <c:pt idx="37">
                  <c:v>Іванковецький ліцей</c:v>
                </c:pt>
                <c:pt idx="38">
                  <c:v>Черепівська філія</c:v>
                </c:pt>
                <c:pt idx="39">
                  <c:v>Череповецька філія</c:v>
                </c:pt>
                <c:pt idx="40">
                  <c:v>Копистинський НВК</c:v>
                </c:pt>
                <c:pt idx="41">
                  <c:v>Пироговецький ліцей</c:v>
                </c:pt>
                <c:pt idx="42">
                  <c:v>Пархомовецька філія</c:v>
                </c:pt>
                <c:pt idx="43">
                  <c:v>Шаровечківська ЗОШ І-ІІІ ст.</c:v>
                </c:pt>
                <c:pt idx="44">
                  <c:v>Богдановецька гімназія</c:v>
                </c:pt>
                <c:pt idx="45">
                  <c:v>Водичківська гімназія</c:v>
                </c:pt>
                <c:pt idx="46">
                  <c:v>Масівецька гімназія</c:v>
                </c:pt>
                <c:pt idx="47">
                  <c:v>Мацьковецька гімназія</c:v>
                </c:pt>
                <c:pt idx="48">
                  <c:v>Олешинська гімназія</c:v>
                </c:pt>
                <c:pt idx="49">
                  <c:v>Малашовецька початкова школа</c:v>
                </c:pt>
                <c:pt idx="50">
                  <c:v>СЗОШ№32</c:v>
                </c:pt>
                <c:pt idx="51">
                  <c:v>СЗОШ№33</c:v>
                </c:pt>
                <c:pt idx="52">
                  <c:v>Спортивний ліцей</c:v>
                </c:pt>
              </c:strCache>
            </c:strRef>
          </c:cat>
          <c:val>
            <c:numRef>
              <c:f>Лист1!$C$2:$C$54</c:f>
              <c:numCache>
                <c:formatCode>0.0</c:formatCode>
                <c:ptCount val="53"/>
                <c:pt idx="0">
                  <c:v>25598.400000000001</c:v>
                </c:pt>
                <c:pt idx="1">
                  <c:v>22871.1</c:v>
                </c:pt>
                <c:pt idx="2">
                  <c:v>22036.6</c:v>
                </c:pt>
                <c:pt idx="3">
                  <c:v>23132.5</c:v>
                </c:pt>
                <c:pt idx="4">
                  <c:v>20470.3</c:v>
                </c:pt>
                <c:pt idx="5">
                  <c:v>29062.7</c:v>
                </c:pt>
                <c:pt idx="6">
                  <c:v>21956.1</c:v>
                </c:pt>
                <c:pt idx="7">
                  <c:v>33442.5</c:v>
                </c:pt>
                <c:pt idx="8">
                  <c:v>26113</c:v>
                </c:pt>
                <c:pt idx="9">
                  <c:v>24695.8</c:v>
                </c:pt>
                <c:pt idx="10">
                  <c:v>28689.200000000001</c:v>
                </c:pt>
                <c:pt idx="11">
                  <c:v>24481.200000000001</c:v>
                </c:pt>
                <c:pt idx="12">
                  <c:v>22222.799999999999</c:v>
                </c:pt>
                <c:pt idx="13">
                  <c:v>23007.8</c:v>
                </c:pt>
                <c:pt idx="14">
                  <c:v>20660.8</c:v>
                </c:pt>
                <c:pt idx="15">
                  <c:v>28202.2</c:v>
                </c:pt>
                <c:pt idx="16">
                  <c:v>22380</c:v>
                </c:pt>
                <c:pt idx="17">
                  <c:v>22087.3</c:v>
                </c:pt>
                <c:pt idx="18">
                  <c:v>24097</c:v>
                </c:pt>
                <c:pt idx="19">
                  <c:v>29791.3</c:v>
                </c:pt>
                <c:pt idx="20">
                  <c:v>27418.9</c:v>
                </c:pt>
                <c:pt idx="21">
                  <c:v>23385.1</c:v>
                </c:pt>
                <c:pt idx="22">
                  <c:v>21873.200000000001</c:v>
                </c:pt>
                <c:pt idx="23">
                  <c:v>34685.800000000003</c:v>
                </c:pt>
                <c:pt idx="24">
                  <c:v>25125.5</c:v>
                </c:pt>
                <c:pt idx="25">
                  <c:v>20151.7</c:v>
                </c:pt>
                <c:pt idx="26">
                  <c:v>24457.4</c:v>
                </c:pt>
                <c:pt idx="27">
                  <c:v>24201.599999999999</c:v>
                </c:pt>
                <c:pt idx="28">
                  <c:v>20865.599999999999</c:v>
                </c:pt>
                <c:pt idx="29">
                  <c:v>23848.5</c:v>
                </c:pt>
                <c:pt idx="30">
                  <c:v>21242.3</c:v>
                </c:pt>
                <c:pt idx="31">
                  <c:v>30719.4</c:v>
                </c:pt>
                <c:pt idx="32">
                  <c:v>21113.200000000001</c:v>
                </c:pt>
                <c:pt idx="33">
                  <c:v>20674.400000000001</c:v>
                </c:pt>
                <c:pt idx="34">
                  <c:v>22343.4</c:v>
                </c:pt>
                <c:pt idx="35">
                  <c:v>19896.5</c:v>
                </c:pt>
                <c:pt idx="36">
                  <c:v>42801</c:v>
                </c:pt>
                <c:pt idx="37">
                  <c:v>43932.7</c:v>
                </c:pt>
                <c:pt idx="38">
                  <c:v>100345.2</c:v>
                </c:pt>
                <c:pt idx="39">
                  <c:v>89031</c:v>
                </c:pt>
                <c:pt idx="40">
                  <c:v>36345.300000000003</c:v>
                </c:pt>
                <c:pt idx="41">
                  <c:v>43771.6</c:v>
                </c:pt>
                <c:pt idx="42">
                  <c:v>67814.3</c:v>
                </c:pt>
                <c:pt idx="43">
                  <c:v>34237.4</c:v>
                </c:pt>
                <c:pt idx="44">
                  <c:v>71123.3</c:v>
                </c:pt>
                <c:pt idx="45">
                  <c:v>86675</c:v>
                </c:pt>
                <c:pt idx="46">
                  <c:v>67428.600000000006</c:v>
                </c:pt>
                <c:pt idx="47">
                  <c:v>58988.2</c:v>
                </c:pt>
                <c:pt idx="48">
                  <c:v>34458.300000000003</c:v>
                </c:pt>
                <c:pt idx="49">
                  <c:v>64086.7</c:v>
                </c:pt>
                <c:pt idx="50">
                  <c:v>148006.29999999999</c:v>
                </c:pt>
                <c:pt idx="51">
                  <c:v>191200</c:v>
                </c:pt>
                <c:pt idx="52">
                  <c:v>86656.3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793609296"/>
        <c:axId val="-793606032"/>
      </c:barChart>
      <c:catAx>
        <c:axId val="-793609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aseline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-793606032"/>
        <c:crossesAt val="0"/>
        <c:auto val="1"/>
        <c:lblAlgn val="ctr"/>
        <c:lblOffset val="100"/>
        <c:noMultiLvlLbl val="0"/>
      </c:catAx>
      <c:valAx>
        <c:axId val="-793606032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-793609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727635608048997"/>
          <c:y val="0.20229597505039124"/>
          <c:w val="5.8279199475065616E-2"/>
          <c:h val="9.6534908819654958E-2"/>
        </c:manualLayout>
      </c:layout>
      <c:overlay val="0"/>
      <c:txPr>
        <a:bodyPr/>
        <a:lstStyle/>
        <a:p>
          <a:pPr>
            <a:defRPr sz="120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0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en-US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ЗЗСО</a:t>
            </a: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7980563879000824"/>
          <c:y val="8.071203039168704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4493745333078751E-2"/>
                  <c:y val="-0.23738832468143259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uk-UA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37885</a:t>
                    </a:r>
                  </a:p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uk-UA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(1305 кл.)</a:t>
                    </a:r>
                    <a:endParaRPr lang="uk-UA" sz="1600" b="1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593596033383294"/>
                  <c:y val="-0.1994061927324037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ru-RU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38798</a:t>
                    </a:r>
                  </a:p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(1328 кл.)</a:t>
                    </a:r>
                  </a:p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ru-RU" sz="1400" b="1" u="sng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+913 уч.</a:t>
                    </a:r>
                    <a:endParaRPr lang="ru-RU" sz="1400" b="1" u="sng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37885</c:v>
                </c:pt>
                <c:pt idx="1">
                  <c:v>38798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-792631376"/>
        <c:axId val="-792636816"/>
        <c:axId val="0"/>
      </c:bar3DChart>
      <c:catAx>
        <c:axId val="-79263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2">
                    <a:lumMod val="75000"/>
                  </a:schemeClr>
                </a:solidFill>
              </a:defRPr>
            </a:pPr>
            <a:endParaRPr lang="uk-UA"/>
          </a:p>
        </c:txPr>
        <c:crossAx val="-792636816"/>
        <c:crosses val="autoZero"/>
        <c:auto val="1"/>
        <c:lblAlgn val="ctr"/>
        <c:lblOffset val="100"/>
        <c:noMultiLvlLbl val="0"/>
      </c:catAx>
      <c:valAx>
        <c:axId val="-792636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792631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000" u="sng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сього</a:t>
            </a: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000" u="sng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sz="20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ЗДО</a:t>
            </a:r>
            <a:endParaRPr lang="ru-RU" sz="2000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058952992398551"/>
          <c:y val="2.962942224959638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 дітей та груп в ДНЗ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3476608184493841"/>
                  <c:y val="8.3950029707189719E-2"/>
                </c:manualLayout>
              </c:layout>
              <c:tx>
                <c:rich>
                  <a:bodyPr/>
                  <a:lstStyle/>
                  <a:p>
                    <a:r>
                      <a:rPr lang="uk-UA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12946</a:t>
                    </a:r>
                  </a:p>
                  <a:p>
                    <a:r>
                      <a:rPr lang="uk-UA" sz="16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(467 гр.)</a:t>
                    </a:r>
                    <a:endParaRPr lang="uk-UA" sz="16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8736865443438885"/>
                  <c:y val="6.8625941375738381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12459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(461 гр.) </a:t>
                    </a:r>
                    <a:r>
                      <a:rPr lang="ru-RU" sz="1400" b="1" i="0" u="sng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-487 вих.</a:t>
                    </a:r>
                    <a:endParaRPr lang="ru-RU" sz="1400" dirty="0" smtClean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ru-RU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12329</c:v>
                </c:pt>
                <c:pt idx="1">
                  <c:v>12117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-792643344"/>
        <c:axId val="-792640624"/>
        <c:axId val="0"/>
      </c:bar3DChart>
      <c:catAx>
        <c:axId val="-792643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2">
                    <a:lumMod val="75000"/>
                  </a:schemeClr>
                </a:solidFill>
              </a:defRPr>
            </a:pPr>
            <a:endParaRPr lang="uk-UA"/>
          </a:p>
        </c:txPr>
        <c:crossAx val="-792640624"/>
        <c:crosses val="autoZero"/>
        <c:auto val="1"/>
        <c:lblAlgn val="ctr"/>
        <c:lblOffset val="100"/>
        <c:noMultiLvlLbl val="0"/>
      </c:catAx>
      <c:valAx>
        <c:axId val="-7926406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792643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800" u="sng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8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сього</a:t>
            </a:r>
            <a:r>
              <a:rPr lang="ru-RU" sz="18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18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8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18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спеціальних</a:t>
            </a:r>
            <a:r>
              <a:rPr lang="ru-RU" sz="1800" u="sng" baseline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ЗЗСО</a:t>
            </a:r>
            <a:endParaRPr lang="ru-RU" sz="1800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 дітей та груп в ДНЗ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3476608184493841"/>
                  <c:y val="8.3950029707189719E-2"/>
                </c:manualLayout>
              </c:layout>
              <c:tx>
                <c:rich>
                  <a:bodyPr/>
                  <a:lstStyle/>
                  <a:p>
                    <a:r>
                      <a:rPr lang="uk-UA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156</a:t>
                    </a:r>
                  </a:p>
                  <a:p>
                    <a:r>
                      <a:rPr lang="uk-UA" sz="16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18 кл.</a:t>
                    </a:r>
                    <a:endParaRPr lang="uk-UA" sz="16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8736865443438885"/>
                  <c:y val="6.8625941375738381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149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(18</a:t>
                    </a:r>
                    <a:r>
                      <a:rPr lang="ru-RU" sz="160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ru-RU" sz="1600" baseline="0" dirty="0" err="1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кл</a:t>
                    </a:r>
                    <a:r>
                      <a:rPr lang="ru-RU" sz="160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.</a:t>
                    </a:r>
                    <a:r>
                      <a: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) 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1" i="0" u="sng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-7 уч.</a:t>
                    </a:r>
                    <a:endParaRPr lang="ru-RU" sz="1400" dirty="0" smtClean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ru-RU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156</c:v>
                </c:pt>
                <c:pt idx="1">
                  <c:v>149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-792631920"/>
        <c:axId val="-792644976"/>
        <c:axId val="0"/>
      </c:bar3DChart>
      <c:catAx>
        <c:axId val="-792631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2">
                    <a:lumMod val="75000"/>
                  </a:schemeClr>
                </a:solidFill>
              </a:defRPr>
            </a:pPr>
            <a:endParaRPr lang="uk-UA"/>
          </a:p>
        </c:txPr>
        <c:crossAx val="-792644976"/>
        <c:crosses val="autoZero"/>
        <c:auto val="1"/>
        <c:lblAlgn val="ctr"/>
        <c:lblOffset val="100"/>
        <c:noMultiLvlLbl val="0"/>
      </c:catAx>
      <c:valAx>
        <c:axId val="-792644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792631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6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1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1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en-US" sz="1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 Хмельницькому спортивному ліцеї</a:t>
            </a:r>
            <a:r>
              <a:rPr lang="ru-RU" sz="1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8245901988698685"/>
          <c:y val="2.848659896177188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4493745333078751E-2"/>
                  <c:y val="-0.23738832468143259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uk-UA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201</a:t>
                    </a:r>
                  </a:p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uk-UA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(9 кл.)</a:t>
                    </a:r>
                    <a:endParaRPr lang="uk-UA" sz="1600" b="1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593596033383294"/>
                  <c:y val="-0.1994061927324037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ru-RU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224</a:t>
                    </a:r>
                  </a:p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(9 кл.)</a:t>
                    </a:r>
                  </a:p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ru-RU" sz="1400" b="1" u="sng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+23 уч.</a:t>
                    </a:r>
                    <a:endParaRPr lang="ru-RU" sz="1400" b="1" u="sng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37885</c:v>
                </c:pt>
                <c:pt idx="1">
                  <c:v>38798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-792630832"/>
        <c:axId val="-792642800"/>
        <c:axId val="0"/>
      </c:bar3DChart>
      <c:catAx>
        <c:axId val="-792630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2">
                    <a:lumMod val="75000"/>
                  </a:schemeClr>
                </a:solidFill>
              </a:defRPr>
            </a:pPr>
            <a:endParaRPr lang="uk-UA"/>
          </a:p>
        </c:txPr>
        <c:crossAx val="-792642800"/>
        <c:crosses val="autoZero"/>
        <c:auto val="1"/>
        <c:lblAlgn val="ctr"/>
        <c:lblOffset val="100"/>
        <c:noMultiLvlLbl val="0"/>
      </c:catAx>
      <c:valAx>
        <c:axId val="-7926428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7926308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0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вихованців ЗПО</a:t>
            </a:r>
            <a:r>
              <a:rPr lang="ru-RU" sz="20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7980563879000824"/>
          <c:y val="8.071203039168704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4493745333078751E-2"/>
                  <c:y val="-0.23738832468143259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en-US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3865</a:t>
                    </a:r>
                    <a:endParaRPr lang="en-US" sz="1600" b="1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593596033383294"/>
                  <c:y val="-0.1994061927324037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uk-UA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3455</a:t>
                    </a:r>
                    <a:endParaRPr lang="uk-UA" sz="1600" b="1" dirty="0" smtClean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uk-UA" sz="1400" b="1" u="sng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-410 </a:t>
                    </a:r>
                    <a:r>
                      <a:rPr lang="uk-UA" sz="1400" b="1" u="sng" dirty="0" err="1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вих</a:t>
                    </a:r>
                    <a:r>
                      <a:rPr lang="uk-UA" sz="1400" b="1" u="sng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.</a:t>
                    </a:r>
                    <a:endParaRPr lang="uk-UA" sz="1400" b="1" u="sng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37885</c:v>
                </c:pt>
                <c:pt idx="1">
                  <c:v>38798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-792642256"/>
        <c:axId val="-792637360"/>
        <c:axId val="0"/>
      </c:bar3DChart>
      <c:catAx>
        <c:axId val="-792642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2">
                    <a:lumMod val="75000"/>
                  </a:schemeClr>
                </a:solidFill>
              </a:defRPr>
            </a:pPr>
            <a:endParaRPr lang="uk-UA"/>
          </a:p>
        </c:txPr>
        <c:crossAx val="-792637360"/>
        <c:crosses val="autoZero"/>
        <c:auto val="1"/>
        <c:lblAlgn val="ctr"/>
        <c:lblOffset val="100"/>
        <c:noMultiLvlLbl val="0"/>
      </c:catAx>
      <c:valAx>
        <c:axId val="-792637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7926422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800" u="sng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8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сього</a:t>
            </a:r>
            <a:r>
              <a:rPr lang="ru-RU" sz="18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вихованців</a:t>
            </a:r>
            <a:r>
              <a:rPr lang="ru-RU" sz="1800" u="sng" baseline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МНВК</a:t>
            </a:r>
            <a:endParaRPr lang="ru-RU" sz="1800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 дітей та груп в ДНЗ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3476608184493841"/>
                  <c:y val="8.3950029707189719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697</a:t>
                    </a:r>
                    <a:endParaRPr lang="en-US" sz="16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8736865443438885"/>
                  <c:y val="6.8625941375738381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uk-UA" sz="20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240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uk-UA" sz="16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uk-UA" sz="1400" b="1" i="0" u="sng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-457 </a:t>
                    </a:r>
                    <a:r>
                      <a:rPr lang="uk-UA" sz="1400" b="1" i="0" u="sng" baseline="0" dirty="0" err="1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вих</a:t>
                    </a:r>
                    <a:r>
                      <a:rPr lang="uk-UA" sz="1400" b="1" i="0" u="sng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.</a:t>
                    </a:r>
                    <a:endParaRPr lang="uk-UA" sz="1400" dirty="0" smtClean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uk-UA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156</c:v>
                </c:pt>
                <c:pt idx="1">
                  <c:v>149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-792634640"/>
        <c:axId val="-792641712"/>
        <c:axId val="0"/>
      </c:bar3DChart>
      <c:catAx>
        <c:axId val="-792634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2">
                    <a:lumMod val="75000"/>
                  </a:schemeClr>
                </a:solidFill>
              </a:defRPr>
            </a:pPr>
            <a:endParaRPr lang="uk-UA"/>
          </a:p>
        </c:txPr>
        <c:crossAx val="-792641712"/>
        <c:crosses val="autoZero"/>
        <c:auto val="1"/>
        <c:lblAlgn val="ctr"/>
        <c:lblOffset val="100"/>
        <c:noMultiLvlLbl val="0"/>
      </c:catAx>
      <c:valAx>
        <c:axId val="-792641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792634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6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1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1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закладів </a:t>
            </a:r>
            <a:r>
              <a:rPr lang="uk-UA" sz="1600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профтехосвіти</a:t>
            </a:r>
            <a:r>
              <a:rPr lang="ru-RU" sz="16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8245901988698685"/>
          <c:y val="2.848659896177188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4493745333078751E-2"/>
                  <c:y val="-0.23738832468143259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en-US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2853</a:t>
                    </a:r>
                    <a:endParaRPr lang="en-US" sz="1600" b="1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593596033383294"/>
                  <c:y val="-0.1994061927324037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uk-UA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2851</a:t>
                    </a:r>
                  </a:p>
                  <a:p>
                    <a:pPr>
                      <a:defRPr b="1">
                        <a:solidFill>
                          <a:schemeClr val="tx2">
                            <a:lumMod val="75000"/>
                          </a:schemeClr>
                        </a:solidFill>
                      </a:defRPr>
                    </a:pPr>
                    <a:r>
                      <a:rPr lang="uk-UA" sz="1400" b="1" u="sng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-2 уч.</a:t>
                    </a:r>
                    <a:endParaRPr lang="uk-UA" sz="1400" b="1" u="sng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37885</c:v>
                </c:pt>
                <c:pt idx="1">
                  <c:v>38798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-792640080"/>
        <c:axId val="-792633008"/>
        <c:axId val="0"/>
      </c:bar3DChart>
      <c:catAx>
        <c:axId val="-79264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2">
                    <a:lumMod val="75000"/>
                  </a:schemeClr>
                </a:solidFill>
              </a:defRPr>
            </a:pPr>
            <a:endParaRPr lang="uk-UA"/>
          </a:p>
        </c:txPr>
        <c:crossAx val="-792633008"/>
        <c:crosses val="autoZero"/>
        <c:auto val="1"/>
        <c:lblAlgn val="ctr"/>
        <c:lblOffset val="100"/>
        <c:noMultiLvlLbl val="0"/>
      </c:catAx>
      <c:valAx>
        <c:axId val="-7926330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7926400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cat>
            <c:strRef>
              <c:f>Лист1!$A$2:$A$54</c:f>
              <c:strCache>
                <c:ptCount val="53"/>
                <c:pt idx="0">
                  <c:v>СЗОШ № 1</c:v>
                </c:pt>
                <c:pt idx="1">
                  <c:v>НВК № 2</c:v>
                </c:pt>
                <c:pt idx="2">
                  <c:v>НВО № 5</c:v>
                </c:pt>
                <c:pt idx="3">
                  <c:v>ТБЛ</c:v>
                </c:pt>
                <c:pt idx="4">
                  <c:v>НВК № 6 </c:v>
                </c:pt>
                <c:pt idx="5">
                  <c:v>СЗОШ  № 6</c:v>
                </c:pt>
                <c:pt idx="6">
                  <c:v>СЗОШ № 7</c:v>
                </c:pt>
                <c:pt idx="7">
                  <c:v>СЗОШ № 8</c:v>
                </c:pt>
                <c:pt idx="8">
                  <c:v>НВК № 9</c:v>
                </c:pt>
                <c:pt idx="9">
                  <c:v>НВК № 10</c:v>
                </c:pt>
                <c:pt idx="10">
                  <c:v>Гімназія № 1</c:v>
                </c:pt>
                <c:pt idx="11">
                  <c:v>Гімназія № 2</c:v>
                </c:pt>
                <c:pt idx="12">
                  <c:v>СЗОШ №12</c:v>
                </c:pt>
                <c:pt idx="13">
                  <c:v>ЗОШ № 13</c:v>
                </c:pt>
                <c:pt idx="14">
                  <c:v>ЗОШ № 14</c:v>
                </c:pt>
                <c:pt idx="15">
                  <c:v>Ліцей № 15</c:v>
                </c:pt>
                <c:pt idx="16">
                  <c:v>Колегіум</c:v>
                </c:pt>
                <c:pt idx="17">
                  <c:v>Ліцей № 17</c:v>
                </c:pt>
                <c:pt idx="18">
                  <c:v>ЗОШ № 18</c:v>
                </c:pt>
                <c:pt idx="19">
                  <c:v>СЗОШ № 19</c:v>
                </c:pt>
                <c:pt idx="20">
                  <c:v>ЗОШ № 20</c:v>
                </c:pt>
                <c:pt idx="21">
                  <c:v>ЗОШ № 21</c:v>
                </c:pt>
                <c:pt idx="22">
                  <c:v>ЗОШ № 22</c:v>
                </c:pt>
                <c:pt idx="23">
                  <c:v>НВО № 23</c:v>
                </c:pt>
                <c:pt idx="24">
                  <c:v>ЗОШ № 24</c:v>
                </c:pt>
                <c:pt idx="25">
                  <c:v>ЗОШ № 25</c:v>
                </c:pt>
                <c:pt idx="26">
                  <c:v>НВК № 7</c:v>
                </c:pt>
                <c:pt idx="27">
                  <c:v>СЗОШ № 27</c:v>
                </c:pt>
                <c:pt idx="28">
                  <c:v>НВО № 28</c:v>
                </c:pt>
                <c:pt idx="29">
                  <c:v>СЗОШ № 29</c:v>
                </c:pt>
                <c:pt idx="30">
                  <c:v>НВК № 4</c:v>
                </c:pt>
                <c:pt idx="31">
                  <c:v>Початкова школа № 1</c:v>
                </c:pt>
                <c:pt idx="32">
                  <c:v>Початкова школа № 2</c:v>
                </c:pt>
                <c:pt idx="33">
                  <c:v>Початкова школа № 3</c:v>
                </c:pt>
                <c:pt idx="34">
                  <c:v>Початкова школа № 4</c:v>
                </c:pt>
                <c:pt idx="35">
                  <c:v>Початкова школа № 5</c:v>
                </c:pt>
                <c:pt idx="36">
                  <c:v>Шаровечківська ЗОШ І-ІІІ ст</c:v>
                </c:pt>
                <c:pt idx="37">
                  <c:v>Мацьковецька гімназія</c:v>
                </c:pt>
                <c:pt idx="38">
                  <c:v>Малашовецька початкова школа</c:v>
                </c:pt>
                <c:pt idx="39">
                  <c:v>Копистинський НВК "ЗОШ І-ІІІ ступенів, центр розвитку творчих здібностей дитини"</c:v>
                </c:pt>
                <c:pt idx="40">
                  <c:v>Масівецька гімназія</c:v>
                </c:pt>
                <c:pt idx="41">
                  <c:v>Водичківська гімназія</c:v>
                </c:pt>
                <c:pt idx="42">
                  <c:v>Пироговецький ліцей</c:v>
                </c:pt>
                <c:pt idx="43">
                  <c:v>Пархомовецька філія Пироговецького ліцею</c:v>
                </c:pt>
                <c:pt idx="44">
                  <c:v>Давидковецька ЗОШ I-III ступенів</c:v>
                </c:pt>
                <c:pt idx="45">
                  <c:v>Олешинська гімназія</c:v>
                </c:pt>
                <c:pt idx="46">
                  <c:v>Іванковецький ліцей</c:v>
                </c:pt>
                <c:pt idx="47">
                  <c:v>Череповецька філія Іванковецького ліцею</c:v>
                </c:pt>
                <c:pt idx="48">
                  <c:v>Черепівська філія Іванковецького ліцею</c:v>
                </c:pt>
                <c:pt idx="49">
                  <c:v>Богдановецька гімназія</c:v>
                </c:pt>
                <c:pt idx="50">
                  <c:v> СЗОШ № 32</c:v>
                </c:pt>
                <c:pt idx="51">
                  <c:v>СЗОШ № 33</c:v>
                </c:pt>
                <c:pt idx="52">
                  <c:v>Спортивний ліцей</c:v>
                </c:pt>
              </c:strCache>
            </c:strRef>
          </c:cat>
          <c:val>
            <c:numRef>
              <c:f>Лист1!$B$2:$B$54</c:f>
              <c:numCache>
                <c:formatCode>0.0</c:formatCode>
                <c:ptCount val="53"/>
                <c:pt idx="0">
                  <c:v>32.1</c:v>
                </c:pt>
                <c:pt idx="1">
                  <c:v>29.888888888888889</c:v>
                </c:pt>
                <c:pt idx="2">
                  <c:v>29.897435897435898</c:v>
                </c:pt>
                <c:pt idx="3">
                  <c:v>30.708333333333332</c:v>
                </c:pt>
                <c:pt idx="4">
                  <c:v>29.357142857142858</c:v>
                </c:pt>
                <c:pt idx="5">
                  <c:v>29.12</c:v>
                </c:pt>
                <c:pt idx="6">
                  <c:v>30.68</c:v>
                </c:pt>
                <c:pt idx="7">
                  <c:v>29</c:v>
                </c:pt>
                <c:pt idx="8">
                  <c:v>29.724137931034484</c:v>
                </c:pt>
                <c:pt idx="9">
                  <c:v>30.369565217391305</c:v>
                </c:pt>
                <c:pt idx="10">
                  <c:v>33.130434782608695</c:v>
                </c:pt>
                <c:pt idx="11">
                  <c:v>32.625</c:v>
                </c:pt>
                <c:pt idx="12">
                  <c:v>28.894736842105264</c:v>
                </c:pt>
                <c:pt idx="13">
                  <c:v>25.736842105263158</c:v>
                </c:pt>
                <c:pt idx="14">
                  <c:v>30.392857142857142</c:v>
                </c:pt>
                <c:pt idx="15">
                  <c:v>26.333333333333332</c:v>
                </c:pt>
                <c:pt idx="16">
                  <c:v>30.808510638297872</c:v>
                </c:pt>
                <c:pt idx="17">
                  <c:v>31.229166666666668</c:v>
                </c:pt>
                <c:pt idx="18">
                  <c:v>29.391304347826086</c:v>
                </c:pt>
                <c:pt idx="19">
                  <c:v>26</c:v>
                </c:pt>
                <c:pt idx="20">
                  <c:v>26.896551724137932</c:v>
                </c:pt>
                <c:pt idx="21">
                  <c:v>32.314285714285717</c:v>
                </c:pt>
                <c:pt idx="22">
                  <c:v>29.560975609756099</c:v>
                </c:pt>
                <c:pt idx="23">
                  <c:v>24.3</c:v>
                </c:pt>
                <c:pt idx="24">
                  <c:v>30.777777777777779</c:v>
                </c:pt>
                <c:pt idx="25">
                  <c:v>30.440677966101696</c:v>
                </c:pt>
                <c:pt idx="26">
                  <c:v>30.023255813953487</c:v>
                </c:pt>
                <c:pt idx="27">
                  <c:v>30.4</c:v>
                </c:pt>
                <c:pt idx="28">
                  <c:v>32.506329113924053</c:v>
                </c:pt>
                <c:pt idx="29">
                  <c:v>29.5</c:v>
                </c:pt>
                <c:pt idx="30">
                  <c:v>33.200000000000003</c:v>
                </c:pt>
                <c:pt idx="31">
                  <c:v>0</c:v>
                </c:pt>
                <c:pt idx="32">
                  <c:v>33.4</c:v>
                </c:pt>
                <c:pt idx="33">
                  <c:v>34.299999999999997</c:v>
                </c:pt>
                <c:pt idx="34">
                  <c:v>32.799999999999997</c:v>
                </c:pt>
                <c:pt idx="35">
                  <c:v>28.2</c:v>
                </c:pt>
                <c:pt idx="36">
                  <c:v>15.1</c:v>
                </c:pt>
                <c:pt idx="37">
                  <c:v>8.5</c:v>
                </c:pt>
                <c:pt idx="38">
                  <c:v>12</c:v>
                </c:pt>
                <c:pt idx="39">
                  <c:v>20.3</c:v>
                </c:pt>
                <c:pt idx="40">
                  <c:v>8.6999999999999993</c:v>
                </c:pt>
                <c:pt idx="41">
                  <c:v>9</c:v>
                </c:pt>
                <c:pt idx="42">
                  <c:v>16.5</c:v>
                </c:pt>
                <c:pt idx="43">
                  <c:v>8.3000000000000007</c:v>
                </c:pt>
                <c:pt idx="44">
                  <c:v>15.9</c:v>
                </c:pt>
                <c:pt idx="45">
                  <c:v>18.2</c:v>
                </c:pt>
                <c:pt idx="46">
                  <c:v>19.5</c:v>
                </c:pt>
                <c:pt idx="47">
                  <c:v>15</c:v>
                </c:pt>
                <c:pt idx="48">
                  <c:v>13.3</c:v>
                </c:pt>
                <c:pt idx="49">
                  <c:v>7.6</c:v>
                </c:pt>
                <c:pt idx="50">
                  <c:v>12.4</c:v>
                </c:pt>
                <c:pt idx="51">
                  <c:v>5.7</c:v>
                </c:pt>
                <c:pt idx="52">
                  <c:v>22.3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Лист1!$A$2:$A$54</c:f>
              <c:strCache>
                <c:ptCount val="53"/>
                <c:pt idx="0">
                  <c:v>СЗОШ № 1</c:v>
                </c:pt>
                <c:pt idx="1">
                  <c:v>НВК № 2</c:v>
                </c:pt>
                <c:pt idx="2">
                  <c:v>НВО № 5</c:v>
                </c:pt>
                <c:pt idx="3">
                  <c:v>ТБЛ</c:v>
                </c:pt>
                <c:pt idx="4">
                  <c:v>НВК № 6 </c:v>
                </c:pt>
                <c:pt idx="5">
                  <c:v>СЗОШ  № 6</c:v>
                </c:pt>
                <c:pt idx="6">
                  <c:v>СЗОШ № 7</c:v>
                </c:pt>
                <c:pt idx="7">
                  <c:v>СЗОШ № 8</c:v>
                </c:pt>
                <c:pt idx="8">
                  <c:v>НВК № 9</c:v>
                </c:pt>
                <c:pt idx="9">
                  <c:v>НВК № 10</c:v>
                </c:pt>
                <c:pt idx="10">
                  <c:v>Гімназія № 1</c:v>
                </c:pt>
                <c:pt idx="11">
                  <c:v>Гімназія № 2</c:v>
                </c:pt>
                <c:pt idx="12">
                  <c:v>СЗОШ №12</c:v>
                </c:pt>
                <c:pt idx="13">
                  <c:v>ЗОШ № 13</c:v>
                </c:pt>
                <c:pt idx="14">
                  <c:v>ЗОШ № 14</c:v>
                </c:pt>
                <c:pt idx="15">
                  <c:v>Ліцей № 15</c:v>
                </c:pt>
                <c:pt idx="16">
                  <c:v>Колегіум</c:v>
                </c:pt>
                <c:pt idx="17">
                  <c:v>Ліцей № 17</c:v>
                </c:pt>
                <c:pt idx="18">
                  <c:v>ЗОШ № 18</c:v>
                </c:pt>
                <c:pt idx="19">
                  <c:v>СЗОШ № 19</c:v>
                </c:pt>
                <c:pt idx="20">
                  <c:v>ЗОШ № 20</c:v>
                </c:pt>
                <c:pt idx="21">
                  <c:v>ЗОШ № 21</c:v>
                </c:pt>
                <c:pt idx="22">
                  <c:v>ЗОШ № 22</c:v>
                </c:pt>
                <c:pt idx="23">
                  <c:v>НВО № 23</c:v>
                </c:pt>
                <c:pt idx="24">
                  <c:v>ЗОШ № 24</c:v>
                </c:pt>
                <c:pt idx="25">
                  <c:v>ЗОШ № 25</c:v>
                </c:pt>
                <c:pt idx="26">
                  <c:v>НВК № 7</c:v>
                </c:pt>
                <c:pt idx="27">
                  <c:v>СЗОШ № 27</c:v>
                </c:pt>
                <c:pt idx="28">
                  <c:v>НВО № 28</c:v>
                </c:pt>
                <c:pt idx="29">
                  <c:v>СЗОШ № 29</c:v>
                </c:pt>
                <c:pt idx="30">
                  <c:v>НВК № 4</c:v>
                </c:pt>
                <c:pt idx="31">
                  <c:v>Початкова школа № 1</c:v>
                </c:pt>
                <c:pt idx="32">
                  <c:v>Початкова школа № 2</c:v>
                </c:pt>
                <c:pt idx="33">
                  <c:v>Початкова школа № 3</c:v>
                </c:pt>
                <c:pt idx="34">
                  <c:v>Початкова школа № 4</c:v>
                </c:pt>
                <c:pt idx="35">
                  <c:v>Початкова школа № 5</c:v>
                </c:pt>
                <c:pt idx="36">
                  <c:v>Шаровечківська ЗОШ І-ІІІ ст</c:v>
                </c:pt>
                <c:pt idx="37">
                  <c:v>Мацьковецька гімназія</c:v>
                </c:pt>
                <c:pt idx="38">
                  <c:v>Малашовецька початкова школа</c:v>
                </c:pt>
                <c:pt idx="39">
                  <c:v>Копистинський НВК "ЗОШ І-ІІІ ступенів, центр розвитку творчих здібностей дитини"</c:v>
                </c:pt>
                <c:pt idx="40">
                  <c:v>Масівецька гімназія</c:v>
                </c:pt>
                <c:pt idx="41">
                  <c:v>Водичківська гімназія</c:v>
                </c:pt>
                <c:pt idx="42">
                  <c:v>Пироговецький ліцей</c:v>
                </c:pt>
                <c:pt idx="43">
                  <c:v>Пархомовецька філія Пироговецького ліцею</c:v>
                </c:pt>
                <c:pt idx="44">
                  <c:v>Давидковецька ЗОШ I-III ступенів</c:v>
                </c:pt>
                <c:pt idx="45">
                  <c:v>Олешинська гімназія</c:v>
                </c:pt>
                <c:pt idx="46">
                  <c:v>Іванковецький ліцей</c:v>
                </c:pt>
                <c:pt idx="47">
                  <c:v>Череповецька філія Іванковецького ліцею</c:v>
                </c:pt>
                <c:pt idx="48">
                  <c:v>Черепівська філія Іванковецького ліцею</c:v>
                </c:pt>
                <c:pt idx="49">
                  <c:v>Богдановецька гімназія</c:v>
                </c:pt>
                <c:pt idx="50">
                  <c:v> СЗОШ № 32</c:v>
                </c:pt>
                <c:pt idx="51">
                  <c:v>СЗОШ № 33</c:v>
                </c:pt>
                <c:pt idx="52">
                  <c:v>Спортивний ліцей</c:v>
                </c:pt>
              </c:strCache>
            </c:strRef>
          </c:cat>
          <c:val>
            <c:numRef>
              <c:f>Лист1!$C$2:$C$54</c:f>
              <c:numCache>
                <c:formatCode>#,##0.0</c:formatCode>
                <c:ptCount val="53"/>
                <c:pt idx="0">
                  <c:v>32.4</c:v>
                </c:pt>
                <c:pt idx="1">
                  <c:v>31.304347826086957</c:v>
                </c:pt>
                <c:pt idx="2">
                  <c:v>30.225000000000001</c:v>
                </c:pt>
                <c:pt idx="3">
                  <c:v>31.76</c:v>
                </c:pt>
                <c:pt idx="4">
                  <c:v>28</c:v>
                </c:pt>
                <c:pt idx="5">
                  <c:v>28.346153846153847</c:v>
                </c:pt>
                <c:pt idx="6">
                  <c:v>30</c:v>
                </c:pt>
                <c:pt idx="7">
                  <c:v>28.966666666666665</c:v>
                </c:pt>
                <c:pt idx="8">
                  <c:v>29.3</c:v>
                </c:pt>
                <c:pt idx="9">
                  <c:v>30.042553191489361</c:v>
                </c:pt>
                <c:pt idx="10">
                  <c:v>33.31818181818182</c:v>
                </c:pt>
                <c:pt idx="11">
                  <c:v>33.466666666666669</c:v>
                </c:pt>
                <c:pt idx="12">
                  <c:v>28.692307692307693</c:v>
                </c:pt>
                <c:pt idx="13">
                  <c:v>26.3</c:v>
                </c:pt>
                <c:pt idx="14">
                  <c:v>31</c:v>
                </c:pt>
                <c:pt idx="15">
                  <c:v>26.842105263157894</c:v>
                </c:pt>
                <c:pt idx="16">
                  <c:v>31.74468085106383</c:v>
                </c:pt>
                <c:pt idx="17">
                  <c:v>31.541666666666668</c:v>
                </c:pt>
                <c:pt idx="18">
                  <c:v>30.173913043478262</c:v>
                </c:pt>
                <c:pt idx="19">
                  <c:v>26.181818181818183</c:v>
                </c:pt>
                <c:pt idx="20">
                  <c:v>26.833333333333332</c:v>
                </c:pt>
                <c:pt idx="21">
                  <c:v>32.027777777777779</c:v>
                </c:pt>
                <c:pt idx="22">
                  <c:v>30.428571428571427</c:v>
                </c:pt>
                <c:pt idx="23">
                  <c:v>25.3</c:v>
                </c:pt>
                <c:pt idx="24">
                  <c:v>30.288888888888888</c:v>
                </c:pt>
                <c:pt idx="25">
                  <c:v>30.508196721311474</c:v>
                </c:pt>
                <c:pt idx="26">
                  <c:v>30.558139534883722</c:v>
                </c:pt>
                <c:pt idx="27">
                  <c:v>30.620689655172413</c:v>
                </c:pt>
                <c:pt idx="28">
                  <c:v>31.609375</c:v>
                </c:pt>
                <c:pt idx="29">
                  <c:v>29.1</c:v>
                </c:pt>
                <c:pt idx="30">
                  <c:v>34.272727272727273</c:v>
                </c:pt>
                <c:pt idx="31">
                  <c:v>35.04</c:v>
                </c:pt>
                <c:pt idx="32">
                  <c:v>31.85</c:v>
                </c:pt>
                <c:pt idx="33">
                  <c:v>33.130434782608695</c:v>
                </c:pt>
                <c:pt idx="34">
                  <c:v>30.8125</c:v>
                </c:pt>
                <c:pt idx="35">
                  <c:v>29</c:v>
                </c:pt>
                <c:pt idx="36">
                  <c:v>16.272727272727273</c:v>
                </c:pt>
                <c:pt idx="37">
                  <c:v>9.7142857142857135</c:v>
                </c:pt>
                <c:pt idx="38">
                  <c:v>15</c:v>
                </c:pt>
                <c:pt idx="39">
                  <c:v>22.272727272727273</c:v>
                </c:pt>
                <c:pt idx="40">
                  <c:v>8.5555555555555554</c:v>
                </c:pt>
                <c:pt idx="41">
                  <c:v>8</c:v>
                </c:pt>
                <c:pt idx="42">
                  <c:v>16</c:v>
                </c:pt>
                <c:pt idx="43">
                  <c:v>7.7777777777777777</c:v>
                </c:pt>
                <c:pt idx="44">
                  <c:v>18</c:v>
                </c:pt>
                <c:pt idx="45">
                  <c:v>19.444444444444443</c:v>
                </c:pt>
                <c:pt idx="46">
                  <c:v>18.90909090909091</c:v>
                </c:pt>
                <c:pt idx="47">
                  <c:v>9.6666666666666661</c:v>
                </c:pt>
                <c:pt idx="48">
                  <c:v>15.5</c:v>
                </c:pt>
                <c:pt idx="49">
                  <c:v>7.5</c:v>
                </c:pt>
                <c:pt idx="50">
                  <c:v>10.555555555555555</c:v>
                </c:pt>
                <c:pt idx="51">
                  <c:v>6</c:v>
                </c:pt>
                <c:pt idx="52" formatCode="0.0">
                  <c:v>24.888888888888889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790688320"/>
        <c:axId val="-790680704"/>
      </c:barChart>
      <c:catAx>
        <c:axId val="-790688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-790680704"/>
        <c:crosses val="autoZero"/>
        <c:auto val="1"/>
        <c:lblAlgn val="ctr"/>
        <c:lblOffset val="100"/>
        <c:noMultiLvlLbl val="0"/>
      </c:catAx>
      <c:valAx>
        <c:axId val="-790680704"/>
        <c:scaling>
          <c:orientation val="minMax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-79068832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i="0"/>
            </a:pPr>
            <a:r>
              <a:rPr lang="ru-RU" sz="1600" b="1" i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Обсяг</a:t>
            </a:r>
            <a:r>
              <a:rPr lang="ru-RU" sz="1600" b="1" i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видатків</a:t>
            </a:r>
            <a:r>
              <a:rPr lang="ru-RU" sz="1600" b="1" i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sz="1600" b="1" i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фонду за </a:t>
            </a:r>
            <a:r>
              <a:rPr lang="ru-RU" sz="1600" b="1" i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b="1" i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endParaRPr lang="ru-RU" sz="1600" b="1" i="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4745015192514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292321988481933E-2"/>
          <c:y val="0.14584781798438168"/>
          <c:w val="0.40360012081990898"/>
          <c:h val="0.3444054364329889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рік</c:v>
                </c:pt>
              </c:strCache>
            </c:strRef>
          </c:tx>
          <c:dPt>
            <c:idx val="0"/>
            <c:bubble3D val="0"/>
            <c:explosion val="8"/>
          </c:dPt>
          <c:cat>
            <c:strRef>
              <c:f>Лист1!$A$2:$A$3</c:f>
              <c:strCache>
                <c:ptCount val="2"/>
                <c:pt idx="0">
                  <c:v>Освітня субвенція - 653 459,2 тис. грн</c:v>
                </c:pt>
                <c:pt idx="1">
                  <c:v>Покриття дефіциту за рахунок бюджету громади - 81 061,0 тис. грн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653459.19999999995</c:v>
                </c:pt>
                <c:pt idx="1">
                  <c:v>81061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4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</c:legendEntry>
      <c:layout>
        <c:manualLayout>
          <c:xMode val="edge"/>
          <c:yMode val="edge"/>
          <c:x val="0.43465763934029727"/>
          <c:y val="0.17653616444051021"/>
          <c:w val="0.50534705894853571"/>
          <c:h val="0.46943462375148282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255055644314566E-2"/>
          <c:y val="0.11819581198547412"/>
          <c:w val="0.80073884103648263"/>
          <c:h val="0.76360837602905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6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33CC"/>
              </a:solidFill>
            </c:spPr>
          </c:dPt>
          <c:dLbls>
            <c:dLbl>
              <c:idx val="0"/>
              <c:layout>
                <c:manualLayout>
                  <c:x val="-0.21100518745780383"/>
                  <c:y val="-0.14354511265119066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1 119 541,1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663 100,8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641794.4</c:v>
                </c:pt>
                <c:pt idx="1">
                  <c:v>406060.5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uk-UA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Надходження 2021 рік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Лист1!$A$2:$A$52</c:f>
              <c:strCache>
                <c:ptCount val="51"/>
                <c:pt idx="0">
                  <c:v>ЗОШ № 1</c:v>
                </c:pt>
                <c:pt idx="1">
                  <c:v>НВК № 2</c:v>
                </c:pt>
                <c:pt idx="2">
                  <c:v>НВО № 5</c:v>
                </c:pt>
                <c:pt idx="3">
                  <c:v>Тех.ліцей</c:v>
                </c:pt>
                <c:pt idx="4">
                  <c:v>НВК № 6</c:v>
                </c:pt>
                <c:pt idx="5">
                  <c:v>ЗОШ № 6</c:v>
                </c:pt>
                <c:pt idx="6">
                  <c:v>ЗОШ № 7</c:v>
                </c:pt>
                <c:pt idx="7">
                  <c:v>ЗОШ № 8</c:v>
                </c:pt>
                <c:pt idx="8">
                  <c:v>НВК № 9</c:v>
                </c:pt>
                <c:pt idx="9">
                  <c:v>НВК № 10</c:v>
                </c:pt>
                <c:pt idx="10">
                  <c:v>Гімназія № 1</c:v>
                </c:pt>
                <c:pt idx="11">
                  <c:v>Гімназія № 2</c:v>
                </c:pt>
                <c:pt idx="12">
                  <c:v>ЗОШ № 12</c:v>
                </c:pt>
                <c:pt idx="13">
                  <c:v>ЗОШ № 13</c:v>
                </c:pt>
                <c:pt idx="14">
                  <c:v>ЗОШ № 14</c:v>
                </c:pt>
                <c:pt idx="15">
                  <c:v>Ліцей № 15</c:v>
                </c:pt>
                <c:pt idx="16">
                  <c:v>Колегіум</c:v>
                </c:pt>
                <c:pt idx="17">
                  <c:v>Ліцей № 17</c:v>
                </c:pt>
                <c:pt idx="18">
                  <c:v>ЗОШ № 18</c:v>
                </c:pt>
                <c:pt idx="19">
                  <c:v>ЗОШ № 19</c:v>
                </c:pt>
                <c:pt idx="20">
                  <c:v>ЗОШ № 20</c:v>
                </c:pt>
                <c:pt idx="21">
                  <c:v>ЗОШ № 21</c:v>
                </c:pt>
                <c:pt idx="22">
                  <c:v>ЗОШ № 22</c:v>
                </c:pt>
                <c:pt idx="23">
                  <c:v>НВО № 23</c:v>
                </c:pt>
                <c:pt idx="24">
                  <c:v>ЗОШ № 24</c:v>
                </c:pt>
                <c:pt idx="25">
                  <c:v>ЗОШ № 25</c:v>
                </c:pt>
                <c:pt idx="26">
                  <c:v>НВК № 7</c:v>
                </c:pt>
                <c:pt idx="27">
                  <c:v>ЗОШ № 27</c:v>
                </c:pt>
                <c:pt idx="28">
                  <c:v>НВО № 28</c:v>
                </c:pt>
                <c:pt idx="29">
                  <c:v>ЗОШ № 29</c:v>
                </c:pt>
                <c:pt idx="30">
                  <c:v>НВК № 4</c:v>
                </c:pt>
                <c:pt idx="31">
                  <c:v>ПШ № 1</c:v>
                </c:pt>
                <c:pt idx="32">
                  <c:v>ПШ № 2</c:v>
                </c:pt>
                <c:pt idx="33">
                  <c:v>ПШ № 3</c:v>
                </c:pt>
                <c:pt idx="34">
                  <c:v>ПШ № 4</c:v>
                </c:pt>
                <c:pt idx="35">
                  <c:v>ПШ № 5</c:v>
                </c:pt>
                <c:pt idx="36">
                  <c:v>Богдановецький НВК</c:v>
                </c:pt>
                <c:pt idx="37">
                  <c:v>Водичківська гімназія</c:v>
                </c:pt>
                <c:pt idx="38">
                  <c:v>Давидковецька ЗОШ I-III ступенів</c:v>
                </c:pt>
                <c:pt idx="39">
                  <c:v>Копистинський НВК</c:v>
                </c:pt>
                <c:pt idx="40">
                  <c:v>Масівецька гімназія</c:v>
                </c:pt>
                <c:pt idx="41">
                  <c:v>Олешинська гімназія</c:v>
                </c:pt>
                <c:pt idx="42">
                  <c:v>Іванковецький ліцей</c:v>
                </c:pt>
                <c:pt idx="43">
                  <c:v>Черепівська філія Іванковецького ліцею</c:v>
                </c:pt>
                <c:pt idx="44">
                  <c:v>Череповецька філія Іванковецького ліцею</c:v>
                </c:pt>
                <c:pt idx="45">
                  <c:v>Пироговецький ліцей</c:v>
                </c:pt>
                <c:pt idx="46">
                  <c:v>Пархомовецька філія Пироговецького ліцею</c:v>
                </c:pt>
                <c:pt idx="47">
                  <c:v>Шаровечківська ЗОШ І-ІІІ ст</c:v>
                </c:pt>
                <c:pt idx="48">
                  <c:v>Мацьковецька гімназія</c:v>
                </c:pt>
                <c:pt idx="49">
                  <c:v>Малашовецька початкова школа</c:v>
                </c:pt>
                <c:pt idx="50">
                  <c:v>СЗОШ № 32</c:v>
                </c:pt>
              </c:strCache>
            </c:strRef>
          </c:cat>
          <c:val>
            <c:numRef>
              <c:f>Лист1!$B$2:$B$52</c:f>
              <c:numCache>
                <c:formatCode>#,##0.0</c:formatCode>
                <c:ptCount val="51"/>
                <c:pt idx="0">
                  <c:v>986.2</c:v>
                </c:pt>
                <c:pt idx="1">
                  <c:v>1824.5</c:v>
                </c:pt>
                <c:pt idx="2">
                  <c:v>1600</c:v>
                </c:pt>
                <c:pt idx="3">
                  <c:v>628.79999999999995</c:v>
                </c:pt>
                <c:pt idx="4">
                  <c:v>1296.7</c:v>
                </c:pt>
                <c:pt idx="5">
                  <c:v>864</c:v>
                </c:pt>
                <c:pt idx="6">
                  <c:v>855.2</c:v>
                </c:pt>
                <c:pt idx="7">
                  <c:v>517</c:v>
                </c:pt>
                <c:pt idx="8">
                  <c:v>658</c:v>
                </c:pt>
                <c:pt idx="9">
                  <c:v>1684.1</c:v>
                </c:pt>
                <c:pt idx="10">
                  <c:v>600</c:v>
                </c:pt>
                <c:pt idx="11">
                  <c:v>1041</c:v>
                </c:pt>
                <c:pt idx="12">
                  <c:v>969.7</c:v>
                </c:pt>
                <c:pt idx="13">
                  <c:v>2</c:v>
                </c:pt>
                <c:pt idx="14">
                  <c:v>976.3</c:v>
                </c:pt>
                <c:pt idx="15">
                  <c:v>996.8</c:v>
                </c:pt>
                <c:pt idx="16">
                  <c:v>610.5</c:v>
                </c:pt>
                <c:pt idx="17">
                  <c:v>1644.2</c:v>
                </c:pt>
                <c:pt idx="18">
                  <c:v>2262.3000000000002</c:v>
                </c:pt>
                <c:pt idx="19">
                  <c:v>472.9</c:v>
                </c:pt>
                <c:pt idx="20">
                  <c:v>803.2</c:v>
                </c:pt>
                <c:pt idx="21">
                  <c:v>1691.7</c:v>
                </c:pt>
                <c:pt idx="22">
                  <c:v>866.6</c:v>
                </c:pt>
                <c:pt idx="23">
                  <c:v>141.80000000000001</c:v>
                </c:pt>
                <c:pt idx="24">
                  <c:v>1442.1</c:v>
                </c:pt>
                <c:pt idx="25">
                  <c:v>1947.5</c:v>
                </c:pt>
                <c:pt idx="26">
                  <c:v>1562.6</c:v>
                </c:pt>
                <c:pt idx="27">
                  <c:v>1711</c:v>
                </c:pt>
                <c:pt idx="28">
                  <c:v>3164.5</c:v>
                </c:pt>
                <c:pt idx="29">
                  <c:v>1320.4</c:v>
                </c:pt>
                <c:pt idx="30">
                  <c:v>3228.7</c:v>
                </c:pt>
                <c:pt idx="32">
                  <c:v>1901.3</c:v>
                </c:pt>
                <c:pt idx="33">
                  <c:v>3836.4</c:v>
                </c:pt>
                <c:pt idx="34">
                  <c:v>1031.0999999999999</c:v>
                </c:pt>
                <c:pt idx="35">
                  <c:v>1607.5</c:v>
                </c:pt>
                <c:pt idx="36">
                  <c:v>36.4</c:v>
                </c:pt>
                <c:pt idx="37">
                  <c:v>27.5</c:v>
                </c:pt>
                <c:pt idx="38">
                  <c:v>51.8</c:v>
                </c:pt>
                <c:pt idx="39">
                  <c:v>105.6</c:v>
                </c:pt>
                <c:pt idx="40">
                  <c:v>90.9</c:v>
                </c:pt>
                <c:pt idx="41">
                  <c:v>100.2</c:v>
                </c:pt>
                <c:pt idx="42">
                  <c:v>111.6</c:v>
                </c:pt>
                <c:pt idx="43">
                  <c:v>15.2</c:v>
                </c:pt>
                <c:pt idx="44">
                  <c:v>19.100000000000001</c:v>
                </c:pt>
                <c:pt idx="45">
                  <c:v>101.6</c:v>
                </c:pt>
                <c:pt idx="46">
                  <c:v>55.5</c:v>
                </c:pt>
                <c:pt idx="47">
                  <c:v>106.6</c:v>
                </c:pt>
                <c:pt idx="48">
                  <c:v>33.299999999999997</c:v>
                </c:pt>
                <c:pt idx="49">
                  <c:v>13.8</c:v>
                </c:pt>
                <c:pt idx="50">
                  <c:v>61.5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B3-4AEC-B3A0-16C473D25E2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Надходження 2022 рік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Лист1!$A$2:$A$52</c:f>
              <c:strCache>
                <c:ptCount val="51"/>
                <c:pt idx="0">
                  <c:v>ЗОШ № 1</c:v>
                </c:pt>
                <c:pt idx="1">
                  <c:v>НВК № 2</c:v>
                </c:pt>
                <c:pt idx="2">
                  <c:v>НВО № 5</c:v>
                </c:pt>
                <c:pt idx="3">
                  <c:v>Тех.ліцей</c:v>
                </c:pt>
                <c:pt idx="4">
                  <c:v>НВК № 6</c:v>
                </c:pt>
                <c:pt idx="5">
                  <c:v>ЗОШ № 6</c:v>
                </c:pt>
                <c:pt idx="6">
                  <c:v>ЗОШ № 7</c:v>
                </c:pt>
                <c:pt idx="7">
                  <c:v>ЗОШ № 8</c:v>
                </c:pt>
                <c:pt idx="8">
                  <c:v>НВК № 9</c:v>
                </c:pt>
                <c:pt idx="9">
                  <c:v>НВК № 10</c:v>
                </c:pt>
                <c:pt idx="10">
                  <c:v>Гімназія № 1</c:v>
                </c:pt>
                <c:pt idx="11">
                  <c:v>Гімназія № 2</c:v>
                </c:pt>
                <c:pt idx="12">
                  <c:v>ЗОШ № 12</c:v>
                </c:pt>
                <c:pt idx="13">
                  <c:v>ЗОШ № 13</c:v>
                </c:pt>
                <c:pt idx="14">
                  <c:v>ЗОШ № 14</c:v>
                </c:pt>
                <c:pt idx="15">
                  <c:v>Ліцей № 15</c:v>
                </c:pt>
                <c:pt idx="16">
                  <c:v>Колегіум</c:v>
                </c:pt>
                <c:pt idx="17">
                  <c:v>Ліцей № 17</c:v>
                </c:pt>
                <c:pt idx="18">
                  <c:v>ЗОШ № 18</c:v>
                </c:pt>
                <c:pt idx="19">
                  <c:v>ЗОШ № 19</c:v>
                </c:pt>
                <c:pt idx="20">
                  <c:v>ЗОШ № 20</c:v>
                </c:pt>
                <c:pt idx="21">
                  <c:v>ЗОШ № 21</c:v>
                </c:pt>
                <c:pt idx="22">
                  <c:v>ЗОШ № 22</c:v>
                </c:pt>
                <c:pt idx="23">
                  <c:v>НВО № 23</c:v>
                </c:pt>
                <c:pt idx="24">
                  <c:v>ЗОШ № 24</c:v>
                </c:pt>
                <c:pt idx="25">
                  <c:v>ЗОШ № 25</c:v>
                </c:pt>
                <c:pt idx="26">
                  <c:v>НВК № 7</c:v>
                </c:pt>
                <c:pt idx="27">
                  <c:v>ЗОШ № 27</c:v>
                </c:pt>
                <c:pt idx="28">
                  <c:v>НВО № 28</c:v>
                </c:pt>
                <c:pt idx="29">
                  <c:v>ЗОШ № 29</c:v>
                </c:pt>
                <c:pt idx="30">
                  <c:v>НВК № 4</c:v>
                </c:pt>
                <c:pt idx="31">
                  <c:v>ПШ № 1</c:v>
                </c:pt>
                <c:pt idx="32">
                  <c:v>ПШ № 2</c:v>
                </c:pt>
                <c:pt idx="33">
                  <c:v>ПШ № 3</c:v>
                </c:pt>
                <c:pt idx="34">
                  <c:v>ПШ № 4</c:v>
                </c:pt>
                <c:pt idx="35">
                  <c:v>ПШ № 5</c:v>
                </c:pt>
                <c:pt idx="36">
                  <c:v>Богдановецький НВК</c:v>
                </c:pt>
                <c:pt idx="37">
                  <c:v>Водичківська гімназія</c:v>
                </c:pt>
                <c:pt idx="38">
                  <c:v>Давидковецька ЗОШ I-III ступенів</c:v>
                </c:pt>
                <c:pt idx="39">
                  <c:v>Копистинський НВК</c:v>
                </c:pt>
                <c:pt idx="40">
                  <c:v>Масівецька гімназія</c:v>
                </c:pt>
                <c:pt idx="41">
                  <c:v>Олешинська гімназія</c:v>
                </c:pt>
                <c:pt idx="42">
                  <c:v>Іванковецький ліцей</c:v>
                </c:pt>
                <c:pt idx="43">
                  <c:v>Черепівська філія Іванковецького ліцею</c:v>
                </c:pt>
                <c:pt idx="44">
                  <c:v>Череповецька філія Іванковецького ліцею</c:v>
                </c:pt>
                <c:pt idx="45">
                  <c:v>Пироговецький ліцей</c:v>
                </c:pt>
                <c:pt idx="46">
                  <c:v>Пархомовецька філія Пироговецького ліцею</c:v>
                </c:pt>
                <c:pt idx="47">
                  <c:v>Шаровечківська ЗОШ І-ІІІ ст</c:v>
                </c:pt>
                <c:pt idx="48">
                  <c:v>Мацьковецька гімназія</c:v>
                </c:pt>
                <c:pt idx="49">
                  <c:v>Малашовецька початкова школа</c:v>
                </c:pt>
                <c:pt idx="50">
                  <c:v>СЗОШ № 32</c:v>
                </c:pt>
              </c:strCache>
            </c:strRef>
          </c:cat>
          <c:val>
            <c:numRef>
              <c:f>Лист1!$C$2:$C$52</c:f>
              <c:numCache>
                <c:formatCode>#,##0.0</c:formatCode>
                <c:ptCount val="51"/>
                <c:pt idx="0">
                  <c:v>380</c:v>
                </c:pt>
                <c:pt idx="1">
                  <c:v>817</c:v>
                </c:pt>
                <c:pt idx="2">
                  <c:v>517.79999999999995</c:v>
                </c:pt>
                <c:pt idx="3">
                  <c:v>320.3</c:v>
                </c:pt>
                <c:pt idx="4">
                  <c:v>373.3</c:v>
                </c:pt>
                <c:pt idx="5">
                  <c:v>242.7</c:v>
                </c:pt>
                <c:pt idx="6">
                  <c:v>193.6</c:v>
                </c:pt>
                <c:pt idx="7">
                  <c:v>274.3</c:v>
                </c:pt>
                <c:pt idx="8">
                  <c:v>254.3</c:v>
                </c:pt>
                <c:pt idx="9">
                  <c:v>1155</c:v>
                </c:pt>
                <c:pt idx="10">
                  <c:v>385.1</c:v>
                </c:pt>
                <c:pt idx="11">
                  <c:v>512.29999999999995</c:v>
                </c:pt>
                <c:pt idx="12">
                  <c:v>228.8</c:v>
                </c:pt>
                <c:pt idx="13">
                  <c:v>32.1</c:v>
                </c:pt>
                <c:pt idx="14">
                  <c:v>503.5</c:v>
                </c:pt>
                <c:pt idx="15">
                  <c:v>578.4</c:v>
                </c:pt>
                <c:pt idx="16">
                  <c:v>429.8</c:v>
                </c:pt>
                <c:pt idx="17">
                  <c:v>837.9</c:v>
                </c:pt>
                <c:pt idx="18">
                  <c:v>1723.6</c:v>
                </c:pt>
                <c:pt idx="19">
                  <c:v>205.8</c:v>
                </c:pt>
                <c:pt idx="20">
                  <c:v>350.2</c:v>
                </c:pt>
                <c:pt idx="21">
                  <c:v>653.20000000000005</c:v>
                </c:pt>
                <c:pt idx="22">
                  <c:v>325.10000000000002</c:v>
                </c:pt>
                <c:pt idx="23">
                  <c:v>141.1</c:v>
                </c:pt>
                <c:pt idx="24">
                  <c:v>452.1</c:v>
                </c:pt>
                <c:pt idx="25">
                  <c:v>788.6</c:v>
                </c:pt>
                <c:pt idx="26">
                  <c:v>211.5</c:v>
                </c:pt>
                <c:pt idx="27">
                  <c:v>914.3</c:v>
                </c:pt>
                <c:pt idx="28">
                  <c:v>1241.4000000000001</c:v>
                </c:pt>
                <c:pt idx="29">
                  <c:v>638</c:v>
                </c:pt>
                <c:pt idx="30">
                  <c:v>1486.7</c:v>
                </c:pt>
                <c:pt idx="31">
                  <c:v>1122.5</c:v>
                </c:pt>
                <c:pt idx="32">
                  <c:v>678.9</c:v>
                </c:pt>
                <c:pt idx="33">
                  <c:v>2196.4</c:v>
                </c:pt>
                <c:pt idx="34">
                  <c:v>382.9</c:v>
                </c:pt>
                <c:pt idx="35">
                  <c:v>1151.8</c:v>
                </c:pt>
                <c:pt idx="36">
                  <c:v>41.3</c:v>
                </c:pt>
                <c:pt idx="37">
                  <c:v>36.299999999999997</c:v>
                </c:pt>
                <c:pt idx="38">
                  <c:v>26</c:v>
                </c:pt>
                <c:pt idx="39">
                  <c:v>107</c:v>
                </c:pt>
                <c:pt idx="40">
                  <c:v>71.3</c:v>
                </c:pt>
                <c:pt idx="41">
                  <c:v>40.5</c:v>
                </c:pt>
                <c:pt idx="42">
                  <c:v>107.4</c:v>
                </c:pt>
                <c:pt idx="43">
                  <c:v>16.5</c:v>
                </c:pt>
                <c:pt idx="44">
                  <c:v>9.9</c:v>
                </c:pt>
                <c:pt idx="45">
                  <c:v>34.700000000000003</c:v>
                </c:pt>
                <c:pt idx="46">
                  <c:v>26.7</c:v>
                </c:pt>
                <c:pt idx="47">
                  <c:v>26.8</c:v>
                </c:pt>
                <c:pt idx="48">
                  <c:v>44.6</c:v>
                </c:pt>
                <c:pt idx="49">
                  <c:v>5</c:v>
                </c:pt>
                <c:pt idx="50">
                  <c:v>83.5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8B3-4AEC-B3A0-16C473D25E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90683424"/>
        <c:axId val="-790683968"/>
      </c:barChart>
      <c:catAx>
        <c:axId val="-79068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-790683968"/>
        <c:crosses val="autoZero"/>
        <c:auto val="1"/>
        <c:lblAlgn val="ctr"/>
        <c:lblOffset val="100"/>
        <c:noMultiLvlLbl val="0"/>
      </c:catAx>
      <c:valAx>
        <c:axId val="-790683968"/>
        <c:scaling>
          <c:orientation val="minMax"/>
          <c:max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uk-UA"/>
          </a:p>
        </c:txPr>
        <c:crossAx val="-790683424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453740157480319E-2"/>
          <c:y val="2.9989128192105641E-2"/>
          <c:w val="0.74625962379702548"/>
          <c:h val="0.82479109464027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Надходження 2021</c:v>
                </c:pt>
              </c:strCache>
            </c:strRef>
          </c:tx>
          <c:invertIfNegative val="0"/>
          <c:cat>
            <c:strRef>
              <c:f>Лист1!$A$2:$A$59</c:f>
              <c:strCache>
                <c:ptCount val="58"/>
                <c:pt idx="0">
                  <c:v>ЗДО № 1</c:v>
                </c:pt>
                <c:pt idx="1">
                  <c:v>ЗДО № 2</c:v>
                </c:pt>
                <c:pt idx="2">
                  <c:v>ЗДО № 3</c:v>
                </c:pt>
                <c:pt idx="3">
                  <c:v>ЗДО № 5</c:v>
                </c:pt>
                <c:pt idx="4">
                  <c:v>ЗДО № 6</c:v>
                </c:pt>
                <c:pt idx="5">
                  <c:v>ЗДО № 7</c:v>
                </c:pt>
                <c:pt idx="6">
                  <c:v>ЗДО № 8</c:v>
                </c:pt>
                <c:pt idx="7">
                  <c:v>ЗДО № 9</c:v>
                </c:pt>
                <c:pt idx="8">
                  <c:v>ЗДО № 10</c:v>
                </c:pt>
                <c:pt idx="9">
                  <c:v>ЗДО № 11</c:v>
                </c:pt>
                <c:pt idx="10">
                  <c:v>ЗДО № 15</c:v>
                </c:pt>
                <c:pt idx="11">
                  <c:v>ЗДО № 18</c:v>
                </c:pt>
                <c:pt idx="12">
                  <c:v>ЗДО № 20</c:v>
                </c:pt>
                <c:pt idx="13">
                  <c:v>ЗДО № 21</c:v>
                </c:pt>
                <c:pt idx="14">
                  <c:v>ЗДО № 23</c:v>
                </c:pt>
                <c:pt idx="15">
                  <c:v>ЗДО № 24</c:v>
                </c:pt>
                <c:pt idx="16">
                  <c:v>ЗДО № 25</c:v>
                </c:pt>
                <c:pt idx="17">
                  <c:v>ЗДО № 26</c:v>
                </c:pt>
                <c:pt idx="18">
                  <c:v>ЗДО № 28</c:v>
                </c:pt>
                <c:pt idx="19">
                  <c:v>ЗДО № 29</c:v>
                </c:pt>
                <c:pt idx="20">
                  <c:v>ЗДО № 30</c:v>
                </c:pt>
                <c:pt idx="21">
                  <c:v>ЗДО № 32</c:v>
                </c:pt>
                <c:pt idx="22">
                  <c:v>ЗДО № 33</c:v>
                </c:pt>
                <c:pt idx="23">
                  <c:v>ЗДО № 34</c:v>
                </c:pt>
                <c:pt idx="24">
                  <c:v>ЗДО № 35</c:v>
                </c:pt>
                <c:pt idx="25">
                  <c:v>ЗДО № 36</c:v>
                </c:pt>
                <c:pt idx="26">
                  <c:v>ЗДО № 37</c:v>
                </c:pt>
                <c:pt idx="27">
                  <c:v>ЗДО № 38</c:v>
                </c:pt>
                <c:pt idx="28">
                  <c:v>ЗДО № 39</c:v>
                </c:pt>
                <c:pt idx="29">
                  <c:v>ЗДО № 40</c:v>
                </c:pt>
                <c:pt idx="30">
                  <c:v>ЗДО № 43</c:v>
                </c:pt>
                <c:pt idx="31">
                  <c:v>ЗДО № 45</c:v>
                </c:pt>
                <c:pt idx="32">
                  <c:v>ЗДО № 46</c:v>
                </c:pt>
                <c:pt idx="33">
                  <c:v>ЗДО № 47</c:v>
                </c:pt>
                <c:pt idx="34">
                  <c:v>ЗДО № 48</c:v>
                </c:pt>
                <c:pt idx="35">
                  <c:v>ЗДО № 49</c:v>
                </c:pt>
                <c:pt idx="36">
                  <c:v>ЗДО № 50</c:v>
                </c:pt>
                <c:pt idx="37">
                  <c:v>ЗДО № 52</c:v>
                </c:pt>
                <c:pt idx="38">
                  <c:v>ЗДО № 53</c:v>
                </c:pt>
                <c:pt idx="39">
                  <c:v>ЗДО № 54</c:v>
                </c:pt>
                <c:pt idx="40">
                  <c:v>ЗДО № 55</c:v>
                </c:pt>
                <c:pt idx="41">
                  <c:v>ЗДО № 56</c:v>
                </c:pt>
                <c:pt idx="42">
                  <c:v>ЗДО № 57</c:v>
                </c:pt>
                <c:pt idx="43">
                  <c:v>НВО № 23</c:v>
                </c:pt>
                <c:pt idx="44">
                  <c:v>ПШ № 2</c:v>
                </c:pt>
                <c:pt idx="45">
                  <c:v>ПШ № 5</c:v>
                </c:pt>
                <c:pt idx="46">
                  <c:v>Богдановецький НВК</c:v>
                </c:pt>
                <c:pt idx="47">
                  <c:v>Водичківський ЗДО "Джерельце"</c:v>
                </c:pt>
                <c:pt idx="48">
                  <c:v>Давидковецький ЗДО "Теремок"</c:v>
                </c:pt>
                <c:pt idx="49">
                  <c:v>Олешинський ЗДО "Сонечко"</c:v>
                </c:pt>
                <c:pt idx="50">
                  <c:v>Іванковецький ЗДО "Джерельце"</c:v>
                </c:pt>
                <c:pt idx="51">
                  <c:v>Великокалинівський ЗДО "Калинонька"</c:v>
                </c:pt>
                <c:pt idx="52">
                  <c:v>Пироговецький ЗДО "Білочка"</c:v>
                </c:pt>
                <c:pt idx="53">
                  <c:v>Пархомовецький ЗДО "Веселка"</c:v>
                </c:pt>
                <c:pt idx="54">
                  <c:v>Шаровечківський ЗДО "Перлинка"</c:v>
                </c:pt>
                <c:pt idx="55">
                  <c:v>Волицький ЗДО "Барвінок"</c:v>
                </c:pt>
                <c:pt idx="56">
                  <c:v>Масівецький ЗДО "Колосок"</c:v>
                </c:pt>
                <c:pt idx="57">
                  <c:v>Богдановецький ЗДО "Вербиченька"</c:v>
                </c:pt>
              </c:strCache>
            </c:strRef>
          </c:cat>
          <c:val>
            <c:numRef>
              <c:f>Лист1!$B$2:$B$59</c:f>
              <c:numCache>
                <c:formatCode>#,##0.0</c:formatCode>
                <c:ptCount val="58"/>
                <c:pt idx="0">
                  <c:v>1549.9</c:v>
                </c:pt>
                <c:pt idx="1">
                  <c:v>893.8</c:v>
                </c:pt>
                <c:pt idx="2">
                  <c:v>523.20000000000005</c:v>
                </c:pt>
                <c:pt idx="3">
                  <c:v>1655.8</c:v>
                </c:pt>
                <c:pt idx="4">
                  <c:v>1255.0999999999999</c:v>
                </c:pt>
                <c:pt idx="5">
                  <c:v>630.70000000000005</c:v>
                </c:pt>
                <c:pt idx="6">
                  <c:v>609.70000000000005</c:v>
                </c:pt>
                <c:pt idx="7">
                  <c:v>1397.9</c:v>
                </c:pt>
                <c:pt idx="8">
                  <c:v>798.2</c:v>
                </c:pt>
                <c:pt idx="9">
                  <c:v>966.2</c:v>
                </c:pt>
                <c:pt idx="10">
                  <c:v>655.6</c:v>
                </c:pt>
                <c:pt idx="11">
                  <c:v>724.5</c:v>
                </c:pt>
                <c:pt idx="12">
                  <c:v>1537.2</c:v>
                </c:pt>
                <c:pt idx="13">
                  <c:v>977.1</c:v>
                </c:pt>
                <c:pt idx="14">
                  <c:v>1245.3</c:v>
                </c:pt>
                <c:pt idx="15">
                  <c:v>755.7</c:v>
                </c:pt>
                <c:pt idx="16">
                  <c:v>484.7</c:v>
                </c:pt>
                <c:pt idx="17">
                  <c:v>1374.1</c:v>
                </c:pt>
                <c:pt idx="18">
                  <c:v>843.7</c:v>
                </c:pt>
                <c:pt idx="19">
                  <c:v>1676.7</c:v>
                </c:pt>
                <c:pt idx="20">
                  <c:v>693.6</c:v>
                </c:pt>
                <c:pt idx="21">
                  <c:v>1152.2</c:v>
                </c:pt>
                <c:pt idx="22">
                  <c:v>1325.2</c:v>
                </c:pt>
                <c:pt idx="23">
                  <c:v>947</c:v>
                </c:pt>
                <c:pt idx="24">
                  <c:v>1632.4</c:v>
                </c:pt>
                <c:pt idx="25">
                  <c:v>1125.3</c:v>
                </c:pt>
                <c:pt idx="26">
                  <c:v>1112</c:v>
                </c:pt>
                <c:pt idx="27">
                  <c:v>1047.2</c:v>
                </c:pt>
                <c:pt idx="28">
                  <c:v>495.3</c:v>
                </c:pt>
                <c:pt idx="29">
                  <c:v>1133.5</c:v>
                </c:pt>
                <c:pt idx="30">
                  <c:v>887.8</c:v>
                </c:pt>
                <c:pt idx="31">
                  <c:v>1116.8</c:v>
                </c:pt>
                <c:pt idx="32">
                  <c:v>674.3</c:v>
                </c:pt>
                <c:pt idx="33">
                  <c:v>1445.9</c:v>
                </c:pt>
                <c:pt idx="34">
                  <c:v>1560.5</c:v>
                </c:pt>
                <c:pt idx="35">
                  <c:v>1089.2</c:v>
                </c:pt>
                <c:pt idx="36">
                  <c:v>1098.5999999999999</c:v>
                </c:pt>
                <c:pt idx="37">
                  <c:v>653</c:v>
                </c:pt>
                <c:pt idx="38">
                  <c:v>1327.9</c:v>
                </c:pt>
                <c:pt idx="39">
                  <c:v>697.6</c:v>
                </c:pt>
                <c:pt idx="40">
                  <c:v>404.9</c:v>
                </c:pt>
                <c:pt idx="41">
                  <c:v>1699.5</c:v>
                </c:pt>
                <c:pt idx="42">
                  <c:v>909.2</c:v>
                </c:pt>
                <c:pt idx="43">
                  <c:v>209.7</c:v>
                </c:pt>
                <c:pt idx="44">
                  <c:v>1058</c:v>
                </c:pt>
                <c:pt idx="45">
                  <c:v>1153.5</c:v>
                </c:pt>
                <c:pt idx="46">
                  <c:v>14.4</c:v>
                </c:pt>
                <c:pt idx="47">
                  <c:v>18</c:v>
                </c:pt>
                <c:pt idx="48">
                  <c:v>199.8</c:v>
                </c:pt>
                <c:pt idx="49">
                  <c:v>185.4</c:v>
                </c:pt>
                <c:pt idx="50">
                  <c:v>71</c:v>
                </c:pt>
                <c:pt idx="51">
                  <c:v>49.5</c:v>
                </c:pt>
                <c:pt idx="52">
                  <c:v>80.3</c:v>
                </c:pt>
                <c:pt idx="53">
                  <c:v>32.799999999999997</c:v>
                </c:pt>
                <c:pt idx="54">
                  <c:v>80.099999999999994</c:v>
                </c:pt>
                <c:pt idx="55">
                  <c:v>25.9</c:v>
                </c:pt>
                <c:pt idx="56">
                  <c:v>38.1</c:v>
                </c:pt>
                <c:pt idx="57">
                  <c:v>174.5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Надходження 2022</c:v>
                </c:pt>
              </c:strCache>
            </c:strRef>
          </c:tx>
          <c:invertIfNegative val="0"/>
          <c:cat>
            <c:strRef>
              <c:f>Лист1!$A$2:$A$59</c:f>
              <c:strCache>
                <c:ptCount val="58"/>
                <c:pt idx="0">
                  <c:v>ЗДО № 1</c:v>
                </c:pt>
                <c:pt idx="1">
                  <c:v>ЗДО № 2</c:v>
                </c:pt>
                <c:pt idx="2">
                  <c:v>ЗДО № 3</c:v>
                </c:pt>
                <c:pt idx="3">
                  <c:v>ЗДО № 5</c:v>
                </c:pt>
                <c:pt idx="4">
                  <c:v>ЗДО № 6</c:v>
                </c:pt>
                <c:pt idx="5">
                  <c:v>ЗДО № 7</c:v>
                </c:pt>
                <c:pt idx="6">
                  <c:v>ЗДО № 8</c:v>
                </c:pt>
                <c:pt idx="7">
                  <c:v>ЗДО № 9</c:v>
                </c:pt>
                <c:pt idx="8">
                  <c:v>ЗДО № 10</c:v>
                </c:pt>
                <c:pt idx="9">
                  <c:v>ЗДО № 11</c:v>
                </c:pt>
                <c:pt idx="10">
                  <c:v>ЗДО № 15</c:v>
                </c:pt>
                <c:pt idx="11">
                  <c:v>ЗДО № 18</c:v>
                </c:pt>
                <c:pt idx="12">
                  <c:v>ЗДО № 20</c:v>
                </c:pt>
                <c:pt idx="13">
                  <c:v>ЗДО № 21</c:v>
                </c:pt>
                <c:pt idx="14">
                  <c:v>ЗДО № 23</c:v>
                </c:pt>
                <c:pt idx="15">
                  <c:v>ЗДО № 24</c:v>
                </c:pt>
                <c:pt idx="16">
                  <c:v>ЗДО № 25</c:v>
                </c:pt>
                <c:pt idx="17">
                  <c:v>ЗДО № 26</c:v>
                </c:pt>
                <c:pt idx="18">
                  <c:v>ЗДО № 28</c:v>
                </c:pt>
                <c:pt idx="19">
                  <c:v>ЗДО № 29</c:v>
                </c:pt>
                <c:pt idx="20">
                  <c:v>ЗДО № 30</c:v>
                </c:pt>
                <c:pt idx="21">
                  <c:v>ЗДО № 32</c:v>
                </c:pt>
                <c:pt idx="22">
                  <c:v>ЗДО № 33</c:v>
                </c:pt>
                <c:pt idx="23">
                  <c:v>ЗДО № 34</c:v>
                </c:pt>
                <c:pt idx="24">
                  <c:v>ЗДО № 35</c:v>
                </c:pt>
                <c:pt idx="25">
                  <c:v>ЗДО № 36</c:v>
                </c:pt>
                <c:pt idx="26">
                  <c:v>ЗДО № 37</c:v>
                </c:pt>
                <c:pt idx="27">
                  <c:v>ЗДО № 38</c:v>
                </c:pt>
                <c:pt idx="28">
                  <c:v>ЗДО № 39</c:v>
                </c:pt>
                <c:pt idx="29">
                  <c:v>ЗДО № 40</c:v>
                </c:pt>
                <c:pt idx="30">
                  <c:v>ЗДО № 43</c:v>
                </c:pt>
                <c:pt idx="31">
                  <c:v>ЗДО № 45</c:v>
                </c:pt>
                <c:pt idx="32">
                  <c:v>ЗДО № 46</c:v>
                </c:pt>
                <c:pt idx="33">
                  <c:v>ЗДО № 47</c:v>
                </c:pt>
                <c:pt idx="34">
                  <c:v>ЗДО № 48</c:v>
                </c:pt>
                <c:pt idx="35">
                  <c:v>ЗДО № 49</c:v>
                </c:pt>
                <c:pt idx="36">
                  <c:v>ЗДО № 50</c:v>
                </c:pt>
                <c:pt idx="37">
                  <c:v>ЗДО № 52</c:v>
                </c:pt>
                <c:pt idx="38">
                  <c:v>ЗДО № 53</c:v>
                </c:pt>
                <c:pt idx="39">
                  <c:v>ЗДО № 54</c:v>
                </c:pt>
                <c:pt idx="40">
                  <c:v>ЗДО № 55</c:v>
                </c:pt>
                <c:pt idx="41">
                  <c:v>ЗДО № 56</c:v>
                </c:pt>
                <c:pt idx="42">
                  <c:v>ЗДО № 57</c:v>
                </c:pt>
                <c:pt idx="43">
                  <c:v>НВО № 23</c:v>
                </c:pt>
                <c:pt idx="44">
                  <c:v>ПШ № 2</c:v>
                </c:pt>
                <c:pt idx="45">
                  <c:v>ПШ № 5</c:v>
                </c:pt>
                <c:pt idx="46">
                  <c:v>Богдановецький НВК</c:v>
                </c:pt>
                <c:pt idx="47">
                  <c:v>Водичківський ЗДО "Джерельце"</c:v>
                </c:pt>
                <c:pt idx="48">
                  <c:v>Давидковецький ЗДО "Теремок"</c:v>
                </c:pt>
                <c:pt idx="49">
                  <c:v>Олешинський ЗДО "Сонечко"</c:v>
                </c:pt>
                <c:pt idx="50">
                  <c:v>Іванковецький ЗДО "Джерельце"</c:v>
                </c:pt>
                <c:pt idx="51">
                  <c:v>Великокалинівський ЗДО "Калинонька"</c:v>
                </c:pt>
                <c:pt idx="52">
                  <c:v>Пироговецький ЗДО "Білочка"</c:v>
                </c:pt>
                <c:pt idx="53">
                  <c:v>Пархомовецький ЗДО "Веселка"</c:v>
                </c:pt>
                <c:pt idx="54">
                  <c:v>Шаровечківський ЗДО "Перлинка"</c:v>
                </c:pt>
                <c:pt idx="55">
                  <c:v>Волицький ЗДО "Барвінок"</c:v>
                </c:pt>
                <c:pt idx="56">
                  <c:v>Масівецький ЗДО "Колосок"</c:v>
                </c:pt>
                <c:pt idx="57">
                  <c:v>Богдановецький ЗДО "Вербиченька"</c:v>
                </c:pt>
              </c:strCache>
            </c:strRef>
          </c:cat>
          <c:val>
            <c:numRef>
              <c:f>Лист1!$C$2:$C$59</c:f>
              <c:numCache>
                <c:formatCode>#,##0.0</c:formatCode>
                <c:ptCount val="58"/>
                <c:pt idx="0">
                  <c:v>1343.2</c:v>
                </c:pt>
                <c:pt idx="1">
                  <c:v>472.5</c:v>
                </c:pt>
                <c:pt idx="2">
                  <c:v>365.2</c:v>
                </c:pt>
                <c:pt idx="3">
                  <c:v>1341.6</c:v>
                </c:pt>
                <c:pt idx="4">
                  <c:v>1256.8</c:v>
                </c:pt>
                <c:pt idx="5">
                  <c:v>391.9</c:v>
                </c:pt>
                <c:pt idx="6">
                  <c:v>536.20000000000005</c:v>
                </c:pt>
                <c:pt idx="7">
                  <c:v>1432.1</c:v>
                </c:pt>
                <c:pt idx="8">
                  <c:v>522.4</c:v>
                </c:pt>
                <c:pt idx="9">
                  <c:v>652.9</c:v>
                </c:pt>
                <c:pt idx="10">
                  <c:v>200.5</c:v>
                </c:pt>
                <c:pt idx="11">
                  <c:v>131.69999999999999</c:v>
                </c:pt>
                <c:pt idx="12">
                  <c:v>1291.5</c:v>
                </c:pt>
                <c:pt idx="13">
                  <c:v>635.9</c:v>
                </c:pt>
                <c:pt idx="14">
                  <c:v>266.10000000000002</c:v>
                </c:pt>
                <c:pt idx="15">
                  <c:v>747.7</c:v>
                </c:pt>
                <c:pt idx="16">
                  <c:v>337.9</c:v>
                </c:pt>
                <c:pt idx="17">
                  <c:v>1035.2</c:v>
                </c:pt>
                <c:pt idx="18">
                  <c:v>561.9</c:v>
                </c:pt>
                <c:pt idx="19">
                  <c:v>1402.4</c:v>
                </c:pt>
                <c:pt idx="20">
                  <c:v>254.2</c:v>
                </c:pt>
                <c:pt idx="21">
                  <c:v>1169.2</c:v>
                </c:pt>
                <c:pt idx="22">
                  <c:v>1006.7</c:v>
                </c:pt>
                <c:pt idx="23">
                  <c:v>882.1</c:v>
                </c:pt>
                <c:pt idx="24">
                  <c:v>1169.4000000000001</c:v>
                </c:pt>
                <c:pt idx="25">
                  <c:v>262.8</c:v>
                </c:pt>
                <c:pt idx="26">
                  <c:v>729.2</c:v>
                </c:pt>
                <c:pt idx="27">
                  <c:v>564.5</c:v>
                </c:pt>
                <c:pt idx="28">
                  <c:v>103.8</c:v>
                </c:pt>
                <c:pt idx="29">
                  <c:v>465.6</c:v>
                </c:pt>
                <c:pt idx="30">
                  <c:v>694.3</c:v>
                </c:pt>
                <c:pt idx="31">
                  <c:v>1163</c:v>
                </c:pt>
                <c:pt idx="32">
                  <c:v>647.20000000000005</c:v>
                </c:pt>
                <c:pt idx="33">
                  <c:v>1085.9000000000001</c:v>
                </c:pt>
                <c:pt idx="34">
                  <c:v>1007</c:v>
                </c:pt>
                <c:pt idx="35">
                  <c:v>817</c:v>
                </c:pt>
                <c:pt idx="36">
                  <c:v>1070.9000000000001</c:v>
                </c:pt>
                <c:pt idx="37">
                  <c:v>478.5</c:v>
                </c:pt>
                <c:pt idx="38">
                  <c:v>1369.9</c:v>
                </c:pt>
                <c:pt idx="39">
                  <c:v>546.6</c:v>
                </c:pt>
                <c:pt idx="40">
                  <c:v>245.2</c:v>
                </c:pt>
                <c:pt idx="41">
                  <c:v>1314.8</c:v>
                </c:pt>
                <c:pt idx="42">
                  <c:v>537.79999999999995</c:v>
                </c:pt>
                <c:pt idx="43">
                  <c:v>100</c:v>
                </c:pt>
                <c:pt idx="44">
                  <c:v>1056.9000000000001</c:v>
                </c:pt>
                <c:pt idx="45">
                  <c:v>956.7</c:v>
                </c:pt>
                <c:pt idx="46">
                  <c:v>6.8</c:v>
                </c:pt>
                <c:pt idx="47">
                  <c:v>18.100000000000001</c:v>
                </c:pt>
                <c:pt idx="48">
                  <c:v>114.9</c:v>
                </c:pt>
                <c:pt idx="49">
                  <c:v>114.4</c:v>
                </c:pt>
                <c:pt idx="50">
                  <c:v>53.8</c:v>
                </c:pt>
                <c:pt idx="51">
                  <c:v>9.4</c:v>
                </c:pt>
                <c:pt idx="52">
                  <c:v>50.8</c:v>
                </c:pt>
                <c:pt idx="53">
                  <c:v>15.7</c:v>
                </c:pt>
                <c:pt idx="54">
                  <c:v>23.8</c:v>
                </c:pt>
                <c:pt idx="55">
                  <c:v>6.9</c:v>
                </c:pt>
                <c:pt idx="56">
                  <c:v>19.5</c:v>
                </c:pt>
                <c:pt idx="57">
                  <c:v>90.3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790684512"/>
        <c:axId val="-790687232"/>
      </c:barChart>
      <c:catAx>
        <c:axId val="-790684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uk-UA"/>
          </a:p>
        </c:txPr>
        <c:crossAx val="-790687232"/>
        <c:crosses val="autoZero"/>
        <c:auto val="1"/>
        <c:lblAlgn val="ctr"/>
        <c:lblOffset val="100"/>
        <c:noMultiLvlLbl val="0"/>
      </c:catAx>
      <c:valAx>
        <c:axId val="-790687232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uk-UA"/>
          </a:p>
        </c:txPr>
        <c:crossAx val="-790684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147956690235441"/>
          <c:y val="4.8795885940759974E-2"/>
          <c:w val="0.18530856711336657"/>
          <c:h val="0.10438358187356785"/>
        </c:manualLayout>
      </c:layout>
      <c:overlay val="0"/>
      <c:txPr>
        <a:bodyPr/>
        <a:lstStyle/>
        <a:p>
          <a:pPr>
            <a:defRPr sz="160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uk-UA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54904855643044E-2"/>
          <c:y val="0.14102066929133858"/>
          <c:w val="0.88811761811023626"/>
          <c:h val="0.427395177165354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2021 рік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Аркуш1!$A$2:$A$7</c:f>
              <c:strCache>
                <c:ptCount val="6"/>
                <c:pt idx="0">
                  <c:v>ВПУ 4</c:v>
                </c:pt>
                <c:pt idx="1">
                  <c:v>ВПУ 11</c:v>
                </c:pt>
                <c:pt idx="2">
                  <c:v>ВПУ 25</c:v>
                </c:pt>
                <c:pt idx="3">
                  <c:v>ХПЛ</c:v>
                </c:pt>
                <c:pt idx="4">
                  <c:v>ХПЛЕ</c:v>
                </c:pt>
                <c:pt idx="5">
                  <c:v>ХЦПТО СП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1861.8</c:v>
                </c:pt>
                <c:pt idx="1">
                  <c:v>1832.6</c:v>
                </c:pt>
                <c:pt idx="2">
                  <c:v>6744.8</c:v>
                </c:pt>
                <c:pt idx="3">
                  <c:v>5525.9</c:v>
                </c:pt>
                <c:pt idx="4">
                  <c:v>3292.8</c:v>
                </c:pt>
                <c:pt idx="5">
                  <c:v>2816.3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2022 рік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Аркуш1!$A$2:$A$7</c:f>
              <c:strCache>
                <c:ptCount val="6"/>
                <c:pt idx="0">
                  <c:v>ВПУ 4</c:v>
                </c:pt>
                <c:pt idx="1">
                  <c:v>ВПУ 11</c:v>
                </c:pt>
                <c:pt idx="2">
                  <c:v>ВПУ 25</c:v>
                </c:pt>
                <c:pt idx="3">
                  <c:v>ХПЛ</c:v>
                </c:pt>
                <c:pt idx="4">
                  <c:v>ХПЛЕ</c:v>
                </c:pt>
                <c:pt idx="5">
                  <c:v>ХЦПТО СП</c:v>
                </c:pt>
              </c:strCache>
            </c:str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1979</c:v>
                </c:pt>
                <c:pt idx="1">
                  <c:v>2398.1999999999998</c:v>
                </c:pt>
                <c:pt idx="2">
                  <c:v>8288.4</c:v>
                </c:pt>
                <c:pt idx="3">
                  <c:v>6868.9</c:v>
                </c:pt>
                <c:pt idx="4">
                  <c:v>2678.9</c:v>
                </c:pt>
                <c:pt idx="5">
                  <c:v>2628.7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90689408"/>
        <c:axId val="-790686144"/>
      </c:barChart>
      <c:catAx>
        <c:axId val="-79068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uk-UA"/>
          </a:p>
        </c:txPr>
        <c:crossAx val="-790686144"/>
        <c:crosses val="autoZero"/>
        <c:auto val="1"/>
        <c:lblAlgn val="ctr"/>
        <c:lblOffset val="100"/>
        <c:noMultiLvlLbl val="0"/>
      </c:catAx>
      <c:valAx>
        <c:axId val="-79068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uk-UA"/>
          </a:p>
        </c:txPr>
        <c:crossAx val="-79068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54904855643044E-2"/>
          <c:y val="0.14102066929133858"/>
          <c:w val="0.88811761811023626"/>
          <c:h val="0.427395177165354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2021 рік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Аркуш1!$A$2:$A$7</c:f>
              <c:strCache>
                <c:ptCount val="6"/>
                <c:pt idx="0">
                  <c:v>ВПУ 4</c:v>
                </c:pt>
                <c:pt idx="1">
                  <c:v>ВПУ 11</c:v>
                </c:pt>
                <c:pt idx="2">
                  <c:v>ВПУ 25</c:v>
                </c:pt>
                <c:pt idx="3">
                  <c:v>ХПЛ</c:v>
                </c:pt>
                <c:pt idx="4">
                  <c:v>ХПЛЕ</c:v>
                </c:pt>
                <c:pt idx="5">
                  <c:v>ХЦПТО СП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1040.5</c:v>
                </c:pt>
                <c:pt idx="1">
                  <c:v>1357.7</c:v>
                </c:pt>
                <c:pt idx="2">
                  <c:v>4347.6000000000004</c:v>
                </c:pt>
                <c:pt idx="3">
                  <c:v>2849.3</c:v>
                </c:pt>
                <c:pt idx="4">
                  <c:v>2021.8</c:v>
                </c:pt>
                <c:pt idx="5">
                  <c:v>1207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2022 рік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Аркуш1!$A$2:$A$7</c:f>
              <c:strCache>
                <c:ptCount val="6"/>
                <c:pt idx="0">
                  <c:v>ВПУ 4</c:v>
                </c:pt>
                <c:pt idx="1">
                  <c:v>ВПУ 11</c:v>
                </c:pt>
                <c:pt idx="2">
                  <c:v>ВПУ 25</c:v>
                </c:pt>
                <c:pt idx="3">
                  <c:v>ХПЛ</c:v>
                </c:pt>
                <c:pt idx="4">
                  <c:v>ХПЛЕ</c:v>
                </c:pt>
                <c:pt idx="5">
                  <c:v>ХЦПТО СП</c:v>
                </c:pt>
              </c:strCache>
            </c:str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1294.2</c:v>
                </c:pt>
                <c:pt idx="1">
                  <c:v>1880.4</c:v>
                </c:pt>
                <c:pt idx="2">
                  <c:v>6327.6</c:v>
                </c:pt>
                <c:pt idx="3">
                  <c:v>4168.5</c:v>
                </c:pt>
                <c:pt idx="4">
                  <c:v>1381.6</c:v>
                </c:pt>
                <c:pt idx="5">
                  <c:v>850.7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90682880"/>
        <c:axId val="-790682336"/>
      </c:barChart>
      <c:catAx>
        <c:axId val="-79068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uk-UA"/>
          </a:p>
        </c:txPr>
        <c:crossAx val="-790682336"/>
        <c:crosses val="autoZero"/>
        <c:auto val="1"/>
        <c:lblAlgn val="ctr"/>
        <c:lblOffset val="100"/>
        <c:noMultiLvlLbl val="0"/>
      </c:catAx>
      <c:valAx>
        <c:axId val="-79068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uk-UA"/>
          </a:p>
        </c:txPr>
        <c:crossAx val="-79068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54904855643044E-2"/>
          <c:y val="0.14102066929133858"/>
          <c:w val="0.88811761811023626"/>
          <c:h val="0.427395177165354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2021 рік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Аркуш1!$A$2:$A$7</c:f>
              <c:strCache>
                <c:ptCount val="6"/>
                <c:pt idx="0">
                  <c:v>ВПУ 4</c:v>
                </c:pt>
                <c:pt idx="1">
                  <c:v>ВПУ 11</c:v>
                </c:pt>
                <c:pt idx="2">
                  <c:v>ВПУ 25</c:v>
                </c:pt>
                <c:pt idx="3">
                  <c:v>ХПЛ</c:v>
                </c:pt>
                <c:pt idx="4">
                  <c:v>ХПЛЕ</c:v>
                </c:pt>
                <c:pt idx="5">
                  <c:v>ХЦПТО СП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507</c:v>
                </c:pt>
                <c:pt idx="1">
                  <c:v>458.5</c:v>
                </c:pt>
                <c:pt idx="2">
                  <c:v>247.2</c:v>
                </c:pt>
                <c:pt idx="3">
                  <c:v>43.4</c:v>
                </c:pt>
                <c:pt idx="4">
                  <c:v>46.4</c:v>
                </c:pt>
                <c:pt idx="5">
                  <c:v>339.5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2022 рік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Аркуш1!$A$2:$A$7</c:f>
              <c:strCache>
                <c:ptCount val="6"/>
                <c:pt idx="0">
                  <c:v>ВПУ 4</c:v>
                </c:pt>
                <c:pt idx="1">
                  <c:v>ВПУ 11</c:v>
                </c:pt>
                <c:pt idx="2">
                  <c:v>ВПУ 25</c:v>
                </c:pt>
                <c:pt idx="3">
                  <c:v>ХПЛ</c:v>
                </c:pt>
                <c:pt idx="4">
                  <c:v>ХПЛЕ</c:v>
                </c:pt>
                <c:pt idx="5">
                  <c:v>ХЦПТО СП</c:v>
                </c:pt>
              </c:strCache>
            </c:str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331.7</c:v>
                </c:pt>
                <c:pt idx="1">
                  <c:v>484.2</c:v>
                </c:pt>
                <c:pt idx="2">
                  <c:v>83.6</c:v>
                </c:pt>
                <c:pt idx="3">
                  <c:v>329.6</c:v>
                </c:pt>
                <c:pt idx="4">
                  <c:v>21.9</c:v>
                </c:pt>
                <c:pt idx="5">
                  <c:v>252.9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90680160"/>
        <c:axId val="-790681792"/>
      </c:barChart>
      <c:catAx>
        <c:axId val="-79068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uk-UA"/>
          </a:p>
        </c:txPr>
        <c:crossAx val="-790681792"/>
        <c:crosses val="autoZero"/>
        <c:auto val="1"/>
        <c:lblAlgn val="ctr"/>
        <c:lblOffset val="100"/>
        <c:noMultiLvlLbl val="0"/>
      </c:catAx>
      <c:valAx>
        <c:axId val="-79068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uk-UA"/>
          </a:p>
        </c:txPr>
        <c:crossAx val="-790680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54904855643044E-2"/>
          <c:y val="0.14102066929133858"/>
          <c:w val="0.88811761811023626"/>
          <c:h val="0.427395177165354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2021 рік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Аркуш1!$A$2:$A$5</c:f>
              <c:strCache>
                <c:ptCount val="4"/>
                <c:pt idx="0">
                  <c:v>ЗДО</c:v>
                </c:pt>
                <c:pt idx="1">
                  <c:v>ЗЗСО</c:v>
                </c:pt>
                <c:pt idx="2">
                  <c:v>Спеціальні ЗЗСО</c:v>
                </c:pt>
                <c:pt idx="3">
                  <c:v>Спортивний ліцей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30</c:v>
                </c:pt>
                <c:pt idx="1">
                  <c:v>16</c:v>
                </c:pt>
                <c:pt idx="2">
                  <c:v>30</c:v>
                </c:pt>
                <c:pt idx="3">
                  <c:v>115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2022 рік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Аркуш1!$A$2:$A$5</c:f>
              <c:strCache>
                <c:ptCount val="4"/>
                <c:pt idx="0">
                  <c:v>ЗДО</c:v>
                </c:pt>
                <c:pt idx="1">
                  <c:v>ЗЗСО</c:v>
                </c:pt>
                <c:pt idx="2">
                  <c:v>Спеціальні ЗЗСО</c:v>
                </c:pt>
                <c:pt idx="3">
                  <c:v>Спортивний ліцей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49</c:v>
                </c:pt>
                <c:pt idx="1">
                  <c:v>27</c:v>
                </c:pt>
                <c:pt idx="2">
                  <c:v>49</c:v>
                </c:pt>
                <c:pt idx="3">
                  <c:v>122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90678528"/>
        <c:axId val="-790676896"/>
      </c:barChart>
      <c:catAx>
        <c:axId val="-79067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uk-UA"/>
          </a:p>
        </c:txPr>
        <c:crossAx val="-790676896"/>
        <c:crosses val="autoZero"/>
        <c:auto val="1"/>
        <c:lblAlgn val="ctr"/>
        <c:lblOffset val="100"/>
        <c:noMultiLvlLbl val="0"/>
      </c:catAx>
      <c:valAx>
        <c:axId val="-79067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uk-UA"/>
          </a:p>
        </c:txPr>
        <c:crossAx val="-790678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255055644314524E-2"/>
          <c:y val="0.11819581198547412"/>
          <c:w val="0.80073884103648263"/>
          <c:h val="0.763608376029057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9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33CC"/>
              </a:solidFill>
            </c:spPr>
          </c:dPt>
          <c:dLbls>
            <c:dLbl>
              <c:idx val="0"/>
              <c:layout>
                <c:manualLayout>
                  <c:x val="-0.22816371657629439"/>
                  <c:y val="-0.19102919964248949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1 144 950,9</a:t>
                    </a:r>
                    <a:endParaRPr lang="en-US" sz="1200" b="0" dirty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1361918568187765"/>
                  <c:y val="3.726975568007275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667 300,5</a:t>
                    </a:r>
                    <a:endParaRPr lang="en-US" sz="1600" b="0" dirty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490440.6</c:v>
                </c:pt>
                <c:pt idx="1">
                  <c:v>293196.59999999998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74608729464383"/>
          <c:y val="0.16349360959001541"/>
          <c:w val="0.50759040536599598"/>
          <c:h val="0.69541084106498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172839506172839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1,812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1,783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1.8120000000000001</c:v>
                </c:pt>
                <c:pt idx="1">
                  <c:v>1.7829999999999999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794297504"/>
        <c:axId val="-794300768"/>
      </c:barChart>
      <c:catAx>
        <c:axId val="-794297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-794300768"/>
        <c:crosses val="autoZero"/>
        <c:auto val="1"/>
        <c:lblAlgn val="ctr"/>
        <c:lblOffset val="100"/>
        <c:noMultiLvlLbl val="0"/>
      </c:catAx>
      <c:valAx>
        <c:axId val="-79430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-794297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i="0"/>
            </a:pPr>
            <a:r>
              <a:rPr lang="ru-RU" sz="1600" b="1" i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1600" b="1" i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видатків</a:t>
            </a:r>
            <a:r>
              <a:rPr lang="ru-RU" sz="1600" b="1" i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sz="1600" b="1" i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фонду за </a:t>
            </a:r>
            <a:r>
              <a:rPr lang="ru-RU" sz="1600" b="1" i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b="1" i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endParaRPr lang="ru-RU" sz="1600" b="1" i="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4745015192514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292321988481933E-2"/>
          <c:y val="0.14584781798438168"/>
          <c:w val="0.40360012081990898"/>
          <c:h val="0.3444054364329889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Видатки загального фонду за 2019 рік</c:v>
                </c:pt>
              </c:strCache>
            </c:strRef>
          </c:tx>
          <c:dPt>
            <c:idx val="0"/>
            <c:bubble3D val="0"/>
            <c:explosion val="8"/>
          </c:dPt>
          <c:cat>
            <c:strRef>
              <c:f>Лист1!$A$2:$A$5</c:f>
              <c:strCache>
                <c:ptCount val="4"/>
                <c:pt idx="0">
                  <c:v>оплата праці 83,3 %</c:v>
                </c:pt>
                <c:pt idx="1">
                  <c:v>оплата комунальних послуг та енергоносіїв 7,9%</c:v>
                </c:pt>
                <c:pt idx="2">
                  <c:v>видатки на харчування 3,1%</c:v>
                </c:pt>
                <c:pt idx="3">
                  <c:v>інші видатки 5,7%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0.83299999999999996</c:v>
                </c:pt>
                <c:pt idx="1">
                  <c:v>7.9000000000000001E-2</c:v>
                </c:pt>
                <c:pt idx="2">
                  <c:v>3.1E-2</c:v>
                </c:pt>
                <c:pt idx="3">
                  <c:v>5.7000000000000002E-2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4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</c:legendEntry>
      <c:legendEntry>
        <c:idx val="2"/>
        <c:txPr>
          <a:bodyPr/>
          <a:lstStyle/>
          <a:p>
            <a:pPr>
              <a:defRPr sz="14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</c:legendEntry>
      <c:legendEntry>
        <c:idx val="3"/>
        <c:txPr>
          <a:bodyPr/>
          <a:lstStyle/>
          <a:p>
            <a:pPr>
              <a:defRPr sz="14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</c:legendEntry>
      <c:layout>
        <c:manualLayout>
          <c:xMode val="edge"/>
          <c:yMode val="edge"/>
          <c:x val="0.43465763934029727"/>
          <c:y val="0.17653616444051021"/>
          <c:w val="0.50534705894853571"/>
          <c:h val="0.46943462375148282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020940707331239"/>
          <c:y val="0.16765704711488513"/>
          <c:w val="0.50759040536599598"/>
          <c:h val="0.69541084106498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17283950617283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1.7</c:v>
                </c:pt>
                <c:pt idx="1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794296960"/>
        <c:axId val="-794295872"/>
      </c:barChart>
      <c:catAx>
        <c:axId val="-794296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-794295872"/>
        <c:crosses val="autoZero"/>
        <c:auto val="1"/>
        <c:lblAlgn val="ctr"/>
        <c:lblOffset val="100"/>
        <c:noMultiLvlLbl val="0"/>
      </c:catAx>
      <c:valAx>
        <c:axId val="-794295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-794296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i="0">
                <a:solidFill>
                  <a:schemeClr val="tx1"/>
                </a:solidFill>
              </a:defRPr>
            </a:pPr>
            <a:r>
              <a:rPr lang="ru-RU" sz="1600" b="1" i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1600" b="1" i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видатків</a:t>
            </a:r>
            <a:r>
              <a:rPr lang="ru-RU" sz="1600" b="1" i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спеціального</a:t>
            </a:r>
            <a:r>
              <a:rPr lang="ru-RU" sz="1600" b="1" i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фонду за видами </a:t>
            </a:r>
            <a:r>
              <a:rPr lang="ru-RU" sz="1600" b="1" i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надходжень</a:t>
            </a:r>
            <a:r>
              <a:rPr lang="ru-RU" sz="1600" b="1" i="0" baseline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за</a:t>
            </a:r>
            <a:r>
              <a:rPr lang="ru-RU" sz="1600" b="1" i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2022 р</a:t>
            </a:r>
            <a:r>
              <a:rPr lang="uk-UA" sz="1600" b="1" i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ік</a:t>
            </a:r>
            <a:endParaRPr lang="ru-RU" sz="1600" b="1" i="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424320871944493"/>
          <c:y val="3.413599205823009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292321988481961E-2"/>
          <c:y val="0.14584781798438171"/>
          <c:w val="0.40360012081990898"/>
          <c:h val="0.3444054364329889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Видатки загального фонду за 2019 рік</c:v>
                </c:pt>
              </c:strCache>
            </c:strRef>
          </c:tx>
          <c:explosion val="6"/>
          <c:dPt>
            <c:idx val="0"/>
            <c:bubble3D val="0"/>
          </c:dPt>
          <c:cat>
            <c:strRef>
              <c:f>Лист1!$A$2:$A$4</c:f>
              <c:strCache>
                <c:ptCount val="3"/>
                <c:pt idx="0">
                  <c:v>плата за послуги 73,7%</c:v>
                </c:pt>
                <c:pt idx="1">
                  <c:v>благодійні внески 7,0%</c:v>
                </c:pt>
                <c:pt idx="2">
                  <c:v>бюджет розвитку 19,3%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>
                  <c:v>73.7</c:v>
                </c:pt>
                <c:pt idx="1">
                  <c:v>7</c:v>
                </c:pt>
                <c:pt idx="2">
                  <c:v>19.3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3465763934029739"/>
          <c:y val="0.17653616444051021"/>
          <c:w val="0.50534705894853571"/>
          <c:h val="0.46943462375148282"/>
        </c:manualLayout>
      </c:layout>
      <c:overlay val="0"/>
      <c:txPr>
        <a:bodyPr/>
        <a:lstStyle/>
        <a:p>
          <a:pPr>
            <a:defRPr sz="140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ЗДО</c:v>
                </c:pt>
                <c:pt idx="1">
                  <c:v>ЗЗСО</c:v>
                </c:pt>
                <c:pt idx="2">
                  <c:v>ЗПО</c:v>
                </c:pt>
                <c:pt idx="3">
                  <c:v>ЗП(П-Т)О</c:v>
                </c:pt>
                <c:pt idx="4">
                  <c:v>Інші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523534.3</c:v>
                </c:pt>
                <c:pt idx="1">
                  <c:v>1038588.7</c:v>
                </c:pt>
                <c:pt idx="2">
                  <c:v>36550.5</c:v>
                </c:pt>
                <c:pt idx="3">
                  <c:v>156690.9</c:v>
                </c:pt>
                <c:pt idx="4">
                  <c:v>27277.5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ЗДО</c:v>
                </c:pt>
                <c:pt idx="1">
                  <c:v>ЗЗСО</c:v>
                </c:pt>
                <c:pt idx="2">
                  <c:v>ЗПО</c:v>
                </c:pt>
                <c:pt idx="3">
                  <c:v>ЗП(П-Т)О</c:v>
                </c:pt>
                <c:pt idx="4">
                  <c:v>Інші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510000.5</c:v>
                </c:pt>
                <c:pt idx="1">
                  <c:v>1052746.8999999999</c:v>
                </c:pt>
                <c:pt idx="2">
                  <c:v>30065.599999999999</c:v>
                </c:pt>
                <c:pt idx="3">
                  <c:v>189325.4</c:v>
                </c:pt>
                <c:pt idx="4">
                  <c:v>30112.9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793606576"/>
        <c:axId val="-793608752"/>
      </c:barChart>
      <c:catAx>
        <c:axId val="-793606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uk-UA"/>
          </a:p>
        </c:txPr>
        <c:crossAx val="-793608752"/>
        <c:crosses val="autoZero"/>
        <c:auto val="1"/>
        <c:lblAlgn val="ctr"/>
        <c:lblOffset val="100"/>
        <c:noMultiLvlLbl val="0"/>
      </c:catAx>
      <c:valAx>
        <c:axId val="-7936087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-79360657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9752948166397591E-3"/>
                  <c:y val="-5.08669594156672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9258844499192045E-3"/>
                  <c:y val="-5.086695941566717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752948166396867E-3"/>
                  <c:y val="-1.849707615115169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ЗДО</c:v>
                </c:pt>
                <c:pt idx="1">
                  <c:v>ЗЗСО</c:v>
                </c:pt>
                <c:pt idx="2">
                  <c:v>ЗПО</c:v>
                </c:pt>
                <c:pt idx="3">
                  <c:v>ЗП(П-Т)О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 formatCode="General">
                  <c:v>66.599999999999994</c:v>
                </c:pt>
                <c:pt idx="1">
                  <c:v>24.2</c:v>
                </c:pt>
                <c:pt idx="2">
                  <c:v>7</c:v>
                </c:pt>
                <c:pt idx="3">
                  <c:v>44.8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33CC"/>
            </a:solidFill>
          </c:spPr>
          <c:invertIfNegative val="0"/>
          <c:dLbls>
            <c:dLbl>
              <c:idx val="0"/>
              <c:layout>
                <c:manualLayout>
                  <c:x val="1.5802358533118038E-2"/>
                  <c:y val="-6.473976652903094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89,0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8764740831987236E-3"/>
                  <c:y val="-8.323684268018263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3703537799677116E-2"/>
                  <c:y val="-2.312134518893967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ЗДО</c:v>
                </c:pt>
                <c:pt idx="1">
                  <c:v>ЗЗСО</c:v>
                </c:pt>
                <c:pt idx="2">
                  <c:v>ЗПО</c:v>
                </c:pt>
                <c:pt idx="3">
                  <c:v>ЗП(П-Т)О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92.3</c:v>
                </c:pt>
                <c:pt idx="1">
                  <c:v>22.9</c:v>
                </c:pt>
                <c:pt idx="2">
                  <c:v>7.8</c:v>
                </c:pt>
                <c:pt idx="3">
                  <c:v>52.5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793603856"/>
        <c:axId val="-793602768"/>
        <c:axId val="0"/>
      </c:bar3DChart>
      <c:catAx>
        <c:axId val="-793603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-793602768"/>
        <c:crosses val="autoZero"/>
        <c:auto val="1"/>
        <c:lblAlgn val="ctr"/>
        <c:lblOffset val="100"/>
        <c:noMultiLvlLbl val="0"/>
      </c:catAx>
      <c:valAx>
        <c:axId val="-793602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7936038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>
              <a:solidFill>
                <a:schemeClr val="tx2">
                  <a:lumMod val="75000"/>
                </a:schemeClr>
              </a:solidFill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0.87585</cdr:x>
      <cdr:y>0.1988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0"/>
          <a:ext cx="4572000" cy="584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rgbClr val="FFFF00"/>
              </a:solidFill>
              <a:latin typeface="Arial"/>
            </a:defRPr>
          </a:lvl1pPr>
          <a:lvl2pPr marL="457200" algn="l" defTabSz="914400" rtl="0" eaLnBrk="1" latinLnBrk="0" hangingPunct="1">
            <a:defRPr sz="1800" kern="1200">
              <a:solidFill>
                <a:srgbClr val="FFFF00"/>
              </a:solidFill>
              <a:latin typeface="Arial"/>
            </a:defRPr>
          </a:lvl2pPr>
          <a:lvl3pPr marL="914400" algn="l" defTabSz="914400" rtl="0" eaLnBrk="1" latinLnBrk="0" hangingPunct="1">
            <a:defRPr sz="1800" kern="1200">
              <a:solidFill>
                <a:srgbClr val="FFFF00"/>
              </a:solidFill>
              <a:latin typeface="Arial"/>
            </a:defRPr>
          </a:lvl3pPr>
          <a:lvl4pPr marL="1371600" algn="l" defTabSz="914400" rtl="0" eaLnBrk="1" latinLnBrk="0" hangingPunct="1">
            <a:defRPr sz="1800" kern="1200">
              <a:solidFill>
                <a:srgbClr val="FFFF00"/>
              </a:solidFill>
              <a:latin typeface="Arial"/>
            </a:defRPr>
          </a:lvl4pPr>
          <a:lvl5pPr marL="1828800" algn="l" defTabSz="914400" rtl="0" eaLnBrk="1" latinLnBrk="0" hangingPunct="1">
            <a:defRPr sz="1800" kern="1200">
              <a:solidFill>
                <a:srgbClr val="FFFF00"/>
              </a:solidFill>
              <a:latin typeface="Arial"/>
            </a:defRPr>
          </a:lvl5pPr>
          <a:lvl6pPr marL="2286000" algn="l" defTabSz="914400" rtl="0" eaLnBrk="1" latinLnBrk="0" hangingPunct="1">
            <a:defRPr sz="1800" kern="1200">
              <a:solidFill>
                <a:srgbClr val="FFFF00"/>
              </a:solidFill>
              <a:latin typeface="Arial"/>
            </a:defRPr>
          </a:lvl6pPr>
          <a:lvl7pPr marL="2743200" algn="l" defTabSz="914400" rtl="0" eaLnBrk="1" latinLnBrk="0" hangingPunct="1">
            <a:defRPr sz="1800" kern="1200">
              <a:solidFill>
                <a:srgbClr val="FFFF00"/>
              </a:solidFill>
              <a:latin typeface="Arial"/>
            </a:defRPr>
          </a:lvl7pPr>
          <a:lvl8pPr marL="3200400" algn="l" defTabSz="914400" rtl="0" eaLnBrk="1" latinLnBrk="0" hangingPunct="1">
            <a:defRPr sz="1800" kern="1200">
              <a:solidFill>
                <a:srgbClr val="FFFF00"/>
              </a:solidFill>
              <a:latin typeface="Arial"/>
            </a:defRPr>
          </a:lvl8pPr>
          <a:lvl9pPr marL="3657600" algn="l" defTabSz="914400" rtl="0" eaLnBrk="1" latinLnBrk="0" hangingPunct="1">
            <a:defRPr sz="1800" kern="1200">
              <a:solidFill>
                <a:srgbClr val="FFFF00"/>
              </a:solidFill>
              <a:latin typeface="Arial"/>
            </a:defRPr>
          </a:lvl9pPr>
        </a:lstStyle>
        <a:p xmlns:a="http://schemas.openxmlformats.org/drawingml/2006/main">
          <a:pPr algn="ctr"/>
          <a:r>
            <a:rPr lang="uk-UA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Обсяг видатків загального фонду, млрд. </a:t>
          </a:r>
          <a:r>
            <a:rPr lang="uk-UA" sz="1600" b="1" dirty="0" err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uk-UA" sz="1600" b="1" dirty="0" smtClean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uk-UA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 </a:t>
          </a:r>
          <a:endParaRPr lang="ru-RU" sz="16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1BD29-DA0D-45D1-A3C1-C5885CF8D878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5A344-99EE-4D85-9F98-E317F2B5495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442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7E504-7197-4DF4-A15C-0F4D12ACBCF8}" type="slidenum">
              <a:rPr lang="uk-UA" smtClean="0"/>
              <a:pPr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596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1F51-D77D-480C-AF99-47E85E96AC59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81D9-6868-4E58-8A22-3A36268506E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942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1F51-D77D-480C-AF99-47E85E96AC59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81D9-6868-4E58-8A22-3A36268506E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933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1F51-D77D-480C-AF99-47E85E96AC59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81D9-6868-4E58-8A22-3A36268506E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312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1F51-D77D-480C-AF99-47E85E96AC59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81D9-6868-4E58-8A22-3A36268506E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704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1F51-D77D-480C-AF99-47E85E96AC59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81D9-6868-4E58-8A22-3A36268506E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368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1F51-D77D-480C-AF99-47E85E96AC59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81D9-6868-4E58-8A22-3A36268506E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367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1F51-D77D-480C-AF99-47E85E96AC59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81D9-6868-4E58-8A22-3A36268506E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621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1F51-D77D-480C-AF99-47E85E96AC59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81D9-6868-4E58-8A22-3A36268506E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33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1F51-D77D-480C-AF99-47E85E96AC59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81D9-6868-4E58-8A22-3A36268506E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283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1F51-D77D-480C-AF99-47E85E96AC59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81D9-6868-4E58-8A22-3A36268506E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880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1F51-D77D-480C-AF99-47E85E96AC59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81D9-6868-4E58-8A22-3A36268506E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923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6000">
              <a:schemeClr val="bg1"/>
            </a:gs>
            <a:gs pos="100000">
              <a:srgbClr val="33B4B9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flip="none" rotWithShape="1">
          <a:gsLst>
            <a:gs pos="96000">
              <a:schemeClr val="bg1"/>
            </a:gs>
            <a:gs pos="100000">
              <a:srgbClr val="33B4B9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81F51-D77D-480C-AF99-47E85E96AC59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81D9-6868-4E58-8A22-3A36268506E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8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3140968"/>
            <a:ext cx="7596336" cy="136193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/>
              <a:t/>
            </a:r>
            <a:br>
              <a:rPr lang="uk-UA" sz="4000" b="1" dirty="0" smtClean="0"/>
            </a:br>
            <a:r>
              <a:rPr lang="uk-UA" sz="4000" b="1" dirty="0"/>
              <a:t/>
            </a:r>
            <a:br>
              <a:rPr lang="uk-UA" sz="4000" b="1" dirty="0"/>
            </a:br>
            <a:r>
              <a:rPr lang="uk-UA" sz="4000" b="1" dirty="0" smtClean="0"/>
              <a:t/>
            </a:r>
            <a:br>
              <a:rPr lang="uk-UA" sz="4000" b="1" dirty="0" smtClean="0"/>
            </a:br>
            <a:r>
              <a:rPr lang="uk-UA" sz="4000" b="1" dirty="0"/>
              <a:t/>
            </a:r>
            <a:br>
              <a:rPr lang="uk-UA" sz="4000" b="1" dirty="0"/>
            </a:br>
            <a:r>
              <a:rPr lang="uk-UA" sz="4000" b="1" dirty="0" smtClean="0"/>
              <a:t>Звіт </a:t>
            </a:r>
            <a:br>
              <a:rPr lang="uk-UA" sz="4000" b="1" dirty="0" smtClean="0"/>
            </a:br>
            <a:r>
              <a:rPr lang="uk-UA" sz="4000" b="1" dirty="0" smtClean="0"/>
              <a:t>за бюджетними програмами</a:t>
            </a:r>
            <a:br>
              <a:rPr lang="uk-UA" sz="4000" b="1" dirty="0" smtClean="0"/>
            </a:br>
            <a:r>
              <a:rPr lang="uk-UA" sz="4000" b="1" dirty="0" smtClean="0"/>
              <a:t> </a:t>
            </a:r>
            <a:br>
              <a:rPr lang="uk-UA" sz="4000" b="1" dirty="0" smtClean="0"/>
            </a:br>
            <a:r>
              <a:rPr lang="uk-UA" sz="4000" b="1" dirty="0" smtClean="0"/>
              <a:t>2022 рік</a:t>
            </a:r>
            <a:endParaRPr lang="ru-RU" sz="4000" b="1" dirty="0"/>
          </a:p>
        </p:txBody>
      </p:sp>
      <p:pic>
        <p:nvPicPr>
          <p:cNvPr id="4" name="Рисунок 3" descr="C:\Documents and Settings\Марьяна\Рабочий стол\наказ про зарах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914400" cy="120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97967"/>
            <a:ext cx="7467600" cy="5894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Наповнюваність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класів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463205"/>
              </p:ext>
            </p:extLst>
          </p:nvPr>
        </p:nvGraphicFramePr>
        <p:xfrm>
          <a:off x="366390" y="908720"/>
          <a:ext cx="8424936" cy="5217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94200" y="6165304"/>
            <a:ext cx="34763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середньому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2021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28,7 учнів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82632" y="6165304"/>
            <a:ext cx="33737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середньому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2022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28,9 учнів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55576" y="902522"/>
            <a:ext cx="7467600" cy="43824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Забезпеченість в коштах освітньої субвенції на оплату праці педагогічних працівників у 2022 році, тис.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грн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20912322"/>
              </p:ext>
            </p:extLst>
          </p:nvPr>
        </p:nvGraphicFramePr>
        <p:xfrm>
          <a:off x="1932818" y="1700808"/>
          <a:ext cx="529208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69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55576" y="548680"/>
            <a:ext cx="7467600" cy="438246"/>
          </a:xfrm>
        </p:spPr>
        <p:txBody>
          <a:bodyPr>
            <a:normAutofit fontScale="90000"/>
          </a:bodyPr>
          <a:lstStyle/>
          <a:p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Матеріальні стимули в освіті у 2022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році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908720"/>
            <a:ext cx="8064896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itchFamily="2" charset="2"/>
              <a:buChar char="ü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до 30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% надбавка за престижність праці педагогічним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працівникам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ts val="2200"/>
              </a:lnSpc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100% посадового окладу  щорічна грошова винагорода педагогічним працівникам за сумлінну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працю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ts val="2200"/>
              </a:lnSpc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персональні стипендії Хмельницької міської ради у сфері освіти для обдарованих дітей Хмельницької міської територіальної громади 50% ПМ</a:t>
            </a:r>
          </a:p>
          <a:p>
            <a:pPr marL="285750" indent="-285750">
              <a:lnSpc>
                <a:spcPts val="2200"/>
              </a:lnSpc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стипендії учням професійної (професійно-технічної) освіти</a:t>
            </a:r>
          </a:p>
          <a:p>
            <a:pPr marL="285750" indent="-285750">
              <a:lnSpc>
                <a:spcPts val="2200"/>
              </a:lnSpc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персональні премії Хмельницької міської ради для кращих педагогічних працівників Хмельницької міської територіальної громади  50% мінімальної ЗП</a:t>
            </a:r>
          </a:p>
          <a:p>
            <a:pPr marL="285750" indent="-285750">
              <a:lnSpc>
                <a:spcPts val="2200"/>
              </a:lnSpc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10 тис.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премії міського голови кращим учням ЗЗСО Хмельницької міської територіальної громади за 200 балів за результатами ЗНО  з навчальної дисципліни / 600 балів з трьох навчальних дисциплін за результатами НМТ</a:t>
            </a:r>
          </a:p>
          <a:p>
            <a:pPr marL="285750" indent="-285750">
              <a:lnSpc>
                <a:spcPts val="2200"/>
              </a:lnSpc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50% посадового окладу премія усім непедагогічним працівникам з нагоди Дня працівника освіти</a:t>
            </a:r>
          </a:p>
          <a:p>
            <a:pPr marL="285750" indent="-285750">
              <a:lnSpc>
                <a:spcPts val="2200"/>
              </a:lnSpc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1000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премія усім непедагогічним працівникам з нагоди Дня працівника освіти та за підсумками року</a:t>
            </a:r>
          </a:p>
          <a:p>
            <a:pPr marL="285750" indent="-285750">
              <a:lnSpc>
                <a:spcPts val="2200"/>
              </a:lnSpc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премія непедагогічним працівникам, які забезпечують організацію харчування з нагоди Дня працівника освіти та за підсумками року</a:t>
            </a:r>
          </a:p>
          <a:p>
            <a:pPr marL="285750" indent="-285750">
              <a:lnSpc>
                <a:spcPts val="2200"/>
              </a:lnSpc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премія непедагогічним працівникам закладів дошкільної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освіти та ДНЗ ХЦПТОСП,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які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найбільш задіяні в організації харчування в умовах воєнного стану та при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екстренних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відключеннях електроенергії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ts val="2200"/>
              </a:lnSpc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щомісячне преміювання працівників кухні та бухгалтерських служб</a:t>
            </a:r>
          </a:p>
          <a:p>
            <a:pPr marL="285750" indent="-285750">
              <a:lnSpc>
                <a:spcPts val="2200"/>
              </a:lnSpc>
              <a:buFont typeface="Wingdings" pitchFamily="2" charset="2"/>
              <a:buChar char="ü"/>
            </a:pP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7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5"/>
            <a:ext cx="8136904" cy="72721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Інформація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надходження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коштів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спеціального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фонду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тис.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67CC35EC-3EFB-4E3D-81E5-8DFBD51F3D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01278"/>
              </p:ext>
            </p:extLst>
          </p:nvPr>
        </p:nvGraphicFramePr>
        <p:xfrm>
          <a:off x="366390" y="1124744"/>
          <a:ext cx="842493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383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Інформація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надходження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коштів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спеціального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фонду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дошкільної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тис.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214459"/>
              </p:ext>
            </p:extLst>
          </p:nvPr>
        </p:nvGraphicFramePr>
        <p:xfrm>
          <a:off x="323528" y="1120552"/>
          <a:ext cx="10297144" cy="5728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35477" y="692696"/>
            <a:ext cx="8219256" cy="100811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Надходження від платних послуг закладів професійної (професійно-технічної) освіти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іаграма 3"/>
          <p:cNvGraphicFramePr/>
          <p:nvPr>
            <p:extLst>
              <p:ext uri="{D42A27DB-BD31-4B8C-83A1-F6EECF244321}">
                <p14:modId xmlns:p14="http://schemas.microsoft.com/office/powerpoint/2010/main" val="1971257574"/>
              </p:ext>
            </p:extLst>
          </p:nvPr>
        </p:nvGraphicFramePr>
        <p:xfrm>
          <a:off x="1043608" y="1397000"/>
          <a:ext cx="7638020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79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2372" y="951564"/>
            <a:ext cx="8229600" cy="6640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44871" y="951564"/>
            <a:ext cx="8219256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Надходження від навчання за контрактом закладів професійної (професійно-технічної) освіти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іаграма 7"/>
          <p:cNvGraphicFramePr/>
          <p:nvPr>
            <p:extLst>
              <p:ext uri="{D42A27DB-BD31-4B8C-83A1-F6EECF244321}">
                <p14:modId xmlns:p14="http://schemas.microsoft.com/office/powerpoint/2010/main" val="1387990707"/>
              </p:ext>
            </p:extLst>
          </p:nvPr>
        </p:nvGraphicFramePr>
        <p:xfrm>
          <a:off x="752990" y="2348880"/>
          <a:ext cx="7638020" cy="4111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008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99592" y="116632"/>
            <a:ext cx="7467600" cy="778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2372" y="388888"/>
            <a:ext cx="8219256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Надходження від виробничої практики закладів професійної (професійно-технічної) освіти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іаграма 7"/>
          <p:cNvGraphicFramePr/>
          <p:nvPr>
            <p:extLst>
              <p:ext uri="{D42A27DB-BD31-4B8C-83A1-F6EECF244321}">
                <p14:modId xmlns:p14="http://schemas.microsoft.com/office/powerpoint/2010/main" val="2510353193"/>
              </p:ext>
            </p:extLst>
          </p:nvPr>
        </p:nvGraphicFramePr>
        <p:xfrm>
          <a:off x="983118" y="1772816"/>
          <a:ext cx="7638020" cy="4111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434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99592" y="116632"/>
            <a:ext cx="7467600" cy="778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2372" y="388888"/>
            <a:ext cx="8219256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Вартість харчування учнів та вихованців галузі «Освіта»,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грн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іаграма 7"/>
          <p:cNvGraphicFramePr/>
          <p:nvPr>
            <p:extLst>
              <p:ext uri="{D42A27DB-BD31-4B8C-83A1-F6EECF244321}">
                <p14:modId xmlns:p14="http://schemas.microsoft.com/office/powerpoint/2010/main" val="1584735255"/>
              </p:ext>
            </p:extLst>
          </p:nvPr>
        </p:nvGraphicFramePr>
        <p:xfrm>
          <a:off x="983118" y="1772816"/>
          <a:ext cx="7638020" cy="4111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689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830" y="332655"/>
            <a:ext cx="8229600" cy="506851"/>
          </a:xfrm>
        </p:spPr>
        <p:txBody>
          <a:bodyPr/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Видатки на харчування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753143"/>
            <a:ext cx="4896544" cy="362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52 008,0 тис. </a:t>
            </a:r>
            <a:r>
              <a:rPr lang="uk-UA" sz="2400" b="1" u="sng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24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uk-UA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r>
              <a:rPr lang="uk-UA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учнів 1-4 кл., дітей-сиріт та дітей з малозабезпечених сімей, АТО, переселенці - 27,00 </a:t>
            </a:r>
            <a:r>
              <a:rPr lang="uk-UA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(із загального фонду бюджету).</a:t>
            </a:r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учнів спеціальних </a:t>
            </a:r>
            <a:r>
              <a:rPr lang="uk-UA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закладів, для дітей, які навчається </a:t>
            </a:r>
            <a:r>
              <a:rPr lang="uk-UA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інклюзивно</a:t>
            </a:r>
            <a:r>
              <a:rPr lang="uk-UA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- 49,00 </a:t>
            </a:r>
            <a:r>
              <a:rPr lang="uk-UA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грн.</a:t>
            </a:r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r>
              <a:rPr lang="uk-UA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вихованців ЗДО - 49,00 </a:t>
            </a:r>
            <a:r>
              <a:rPr lang="uk-UA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(19,60 за кошти загального фонду бюджету та 29,40 за батьківську плату).</a:t>
            </a:r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r>
              <a:rPr lang="uk-UA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учнів спортивного ліцею - 122,00 гривень</a:t>
            </a:r>
          </a:p>
          <a:p>
            <a:pPr marL="285750" indent="-285750">
              <a:buFont typeface="Arial" pitchFamily="34" charset="0"/>
              <a:buChar char="•"/>
            </a:pPr>
            <a:endParaRPr lang="uk-UA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uk-UA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478B207B-9A3B-425A-996C-43E48264E3B8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3314" name="Picture 2" descr="C:\Users\PC\Documents\ViberDownloads\0-02-05-a78a5279ae3491be21a86cd87ba75ea6958cc5165f43087b21bce12037c691d4_d326c31fae40d1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08720"/>
            <a:ext cx="3024336" cy="53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Фото харчування\школа табі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31101"/>
            <a:ext cx="3696926" cy="242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1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C_PR\Desktop\Без имени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41" y="260648"/>
            <a:ext cx="650339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823" y="3429000"/>
            <a:ext cx="4157832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482" y="495966"/>
            <a:ext cx="8586536" cy="5567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метою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відпочинку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функціонували табори</a:t>
            </a:r>
            <a:b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Прибузький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та «Над Бугом»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PC\Desktop\Medium_IMG_20220615_120131-2000x13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3068"/>
            <a:ext cx="3705040" cy="25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PC\Desktop\Medium_IMG_20220615_111750-2000x1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90" y="4064472"/>
            <a:ext cx="3859397" cy="217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PC\Desktop\Medium_IMG_20220615_110339-2000x13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90" y="1193068"/>
            <a:ext cx="3863589" cy="25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3" y="4149080"/>
            <a:ext cx="37050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Обсяг</a:t>
            </a:r>
            <a:r>
              <a:rPr lang="ru-RU" sz="1600" dirty="0" smtClean="0"/>
              <a:t> </a:t>
            </a:r>
            <a:r>
              <a:rPr lang="uk-UA" sz="1600" dirty="0" smtClean="0"/>
              <a:t>видатків</a:t>
            </a:r>
            <a:r>
              <a:rPr lang="ru-RU" sz="1600" dirty="0" smtClean="0"/>
              <a:t> </a:t>
            </a:r>
            <a:r>
              <a:rPr lang="uk-UA" sz="1600" dirty="0" smtClean="0"/>
              <a:t>склав</a:t>
            </a:r>
            <a:r>
              <a:rPr lang="ru-RU" sz="1600" dirty="0" smtClean="0"/>
              <a:t> </a:t>
            </a:r>
            <a:r>
              <a:rPr lang="en-US" sz="1600" dirty="0" smtClean="0"/>
              <a:t>42</a:t>
            </a:r>
            <a:r>
              <a:rPr lang="ru-RU" sz="1600" dirty="0" smtClean="0"/>
              <a:t>,</a:t>
            </a:r>
            <a:r>
              <a:rPr lang="en-US" sz="1600" dirty="0" smtClean="0"/>
              <a:t>8</a:t>
            </a:r>
            <a:r>
              <a:rPr lang="ru-RU" sz="1600" dirty="0" smtClean="0"/>
              <a:t> </a:t>
            </a:r>
            <a:r>
              <a:rPr lang="ru-RU" sz="1600" dirty="0"/>
              <a:t>тис. </a:t>
            </a:r>
            <a:r>
              <a:rPr lang="ru-RU" sz="1600" dirty="0" err="1"/>
              <a:t>г</a:t>
            </a:r>
            <a:r>
              <a:rPr lang="ru-RU" sz="1600" dirty="0" err="1" smtClean="0"/>
              <a:t>рн</a:t>
            </a:r>
            <a:endParaRPr lang="ru-RU" sz="1600" dirty="0" smtClean="0"/>
          </a:p>
          <a:p>
            <a:endParaRPr lang="ru-RU" sz="1600" dirty="0"/>
          </a:p>
          <a:p>
            <a:r>
              <a:rPr lang="uk-UA" sz="1600" dirty="0" smtClean="0"/>
              <a:t>З метою організації відпочинку дітей загиблих учасників бойових дій на оплату послуг з обслуговування автомобільним транспортом витрачено 347,8 тис. </a:t>
            </a:r>
            <a:r>
              <a:rPr lang="uk-UA" sz="1600" dirty="0" err="1" smtClean="0"/>
              <a:t>грн</a:t>
            </a:r>
            <a:r>
              <a:rPr lang="uk-UA" sz="1600" dirty="0" smtClean="0"/>
              <a:t> 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59446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586536" cy="59851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Придбання обладнання для предмету «Захист України»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44-х закладів освіти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2,8 млн.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PC\Desktop\Нова папка\IMG_6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76" y="1368622"/>
            <a:ext cx="3831166" cy="276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C\Desktop\Нова папка\IMG_60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87200"/>
            <a:ext cx="2728098" cy="210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PC\Desktop\Нова папка\IMG_20221028_1041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39" y="1368622"/>
            <a:ext cx="2794319" cy="342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PC\Desktop\Нова папка\16669403257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09080"/>
            <a:ext cx="2880320" cy="256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48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482" y="351950"/>
            <a:ext cx="8704006" cy="55677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Інтерактивний стрілецький тренажер у палаці творчості (99 тисяч грн)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PC\Desktop\90c396bb7367f20e637ebd3c91eed539e3f3cd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7" y="1124744"/>
            <a:ext cx="3977521" cy="265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PC\Desktop\5a542a6de86d544c3ddbf2e8b05468df5b0614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7" y="3933056"/>
            <a:ext cx="3642593" cy="24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PC\Desktop\6d25656b29298064afc2ef95c61e0d331d6b98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97698"/>
            <a:ext cx="4434681" cy="295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26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482" y="567974"/>
            <a:ext cx="8586536" cy="5567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Пневматичні гвинтівки та куртки для стрільців тиру НВК № 10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0,4 млн.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PC\Documents\ViberDownloads\0-02-05-dee53eadec5743a327af4c641004fc87a8862c601957910a7d719883551bd4bc_ba79ae22ff2689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65095"/>
            <a:ext cx="2717405" cy="362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C\Documents\ViberDownloads\0-02-05-5c0b1af88acc0661d5535fb07ff003da4e354246ac2e3b81b8a581bf4e38595c_cf893831ffdc6e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08920"/>
            <a:ext cx="2717405" cy="362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C\Documents\ViberDownloads\0-02-05-6ad9790633c38dd1c8ad9a8d952f374f604f8854c4d94563fdc0a848ebf3fea9_13b38899261bffc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5116"/>
            <a:ext cx="4076107" cy="223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C\Documents\ViberDownloads\0-02-05-38521b0125e0db96a7aaf528517614a17e0c333284de72502ab545dde124075b_8a62aeee7f11f01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196753"/>
            <a:ext cx="2304256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46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514528" cy="5265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Кухонне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обладнання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15-и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(1,0 млн. грн.)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PC\Documents\ViberDownloads\0-02-05-e73272c06f33bd818e6b0d6492cdbda0a2a1e575949f0ff8d5e9c7d3c51b81ff_13ac49287a9b85f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370" y="4581128"/>
            <a:ext cx="2441414" cy="183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PC\Documents\ViberDownloads\0-02-05-17deedc6e1780fd6ef219183c57ca798760774ff7b9dbe8266b13d479f7c0526_89b9da34e83ad1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1514964" cy="244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PC\Documents\ViberDownloads\0-02-05-686590d2b7e3f3334cf54f0a62db78b45151907b6a78c79efd3c54e586699f1c_90437a4050a0d9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588" y="1505351"/>
            <a:ext cx="178579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PC\Documents\ViberDownloads\0-02-05-c5b47226f6f871ac8fe53a153df7e0deb57c63a00e3ab36649a5f7420f2d0632_c7bb02a50a0d54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17981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PC\Documents\ViberDownloads\0-02-05-149b7f5d221af6c54bcd042215a8473668274100e3b6a1db2ef456a0f4938a86_1b97f58a0a67f3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988" y="1505351"/>
            <a:ext cx="2665946" cy="42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6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437" y="332656"/>
            <a:ext cx="8238841" cy="990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Придбання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резервного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живлення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генераторів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в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загальній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42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штуки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(4,5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PC\Documents\ViberDownloads\0-02-05-31e3be9a57e816799704c68b4554c11f23a8eec2038947f11efc63fe27dbb772_70718e0e524cd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14"/>
          <a:stretch/>
        </p:blipFill>
        <p:spPr bwMode="auto">
          <a:xfrm>
            <a:off x="611560" y="1682531"/>
            <a:ext cx="3564398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C\Documents\ViberDownloads\0-02-05-9d04cfd6f84879345074730fd0fe5db3383e7f07e4a50d2f31c2be3172634099_5802435993e2cf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7"/>
            <a:ext cx="356439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PC\Documents\ViberDownloads\0-02-05-0ee54cc96e4b30c2134cb0afe28c59aa8ff3a05a65c731673a29e4e7ec92153a_715ad365a299d4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93096"/>
            <a:ext cx="307474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0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482" y="495966"/>
            <a:ext cx="8586536" cy="5567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Придбання контейнерів для побутових відходів для 5-и закладів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(0,1 млн.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9" name="Picture 5" descr="C:\Users\PC\Documents\ViberDownloads\0-02-05-cfa46abbbf34c61ce014e0b93baa18a172c457185c43a038f8ea0f27b3f211a2_30918d0b5e7a38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9"/>
            <a:ext cx="2232248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PC\Documents\ViberDownloads\0-02-05-127fc9b85ba574da3782e81043c66c7f8daa6a1b6da866992beacc7ba0cba91c_a0a05fe1fb92b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0769"/>
            <a:ext cx="5112568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PC\Documents\ViberDownloads\0-02-05-1c8e12f89bed730305f8466a1ebc5eb18ecfb6712ddc04b22cb18bb666d38604_540609a44e8c99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2204904" cy="29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482" y="351950"/>
            <a:ext cx="8586536" cy="55677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Облаштування пункту незламності у Палаці творчості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PC\Documents\ViberDownloads\0-02-05-938a11b76e53fa2a60bbe27daa9cf16b5162172c72cd242f4ca8f4d54bd21102_d262fb70cee9cef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731569" cy="497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C\Documents\ViberDownloads\0-02-05-188802a47f21bad886a67c5db204dfd85a57fe0792bea1c66033130a57ed5056_8b6c0423dc679c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731569" cy="497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C\Documents\ViberDownloads\0-02-05-7155561bae0b536629bfa3e5505947999b99a793877c55c3022025f2762a443c_ecde281633d9c3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731569" cy="497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61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482" y="495966"/>
            <a:ext cx="8586536" cy="5567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Виконано роботи з поточного ремонту споруд цивільного захисту (укриття) приміщень – у 52-х закладах освіти (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14,7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</a:t>
            </a:r>
            <a:r>
              <a:rPr lang="uk-UA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PC\Downloads\Початкова школа № 5 Хмельницької міської ради (фото № 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4741"/>
            <a:ext cx="3138946" cy="176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C\Downloads\Навчально-виховний комплекс №2 Хмельницької міської ради 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11193"/>
            <a:ext cx="1375010" cy="188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C\Downloads\Комунальний заклад загальної середньої освіти  спеціалізована школа №1 Хмельницької міської ради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5" y="3082065"/>
            <a:ext cx="2577357" cy="34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C\Downloads\Початкова школа №1 Хмельницької міської ради 5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617" y="1154741"/>
            <a:ext cx="4514075" cy="33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PC\Downloads\Початкова школа №1 Хмельницької міської ради 20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11192"/>
            <a:ext cx="2530532" cy="189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68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482" y="495966"/>
            <a:ext cx="8586536" cy="5567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Поточний ремонт покрівлі у 17-и закладах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(4,4 млн.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PC\Desktop\Нова папка (2)\IMG_20230207_145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087578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PC\Documents\ViberDownloads\0-02-05-c38b7e23cb43fbf81809453bcfe09000c317d4d2bc09a1704cadb8c480835e6b_c8ef02e720e18f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75159"/>
            <a:ext cx="3384375" cy="19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C\Documents\ViberDownloads\0-02-05-35db3d0591d302c9b5a9221d63dd4517a46ce2d35a6efb38041ef4aef33c49ee_a1987c2e50962d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87578"/>
            <a:ext cx="2867472" cy="382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PC\Documents\ViberDownloads\0-02-05-9f6ee3d26893ddca93fbfd98076e0ccaf82939ee6e0c7929b74b4a01c1485567_de2f321516f045e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41487"/>
            <a:ext cx="2759460" cy="367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41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PCM\Desktop\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852721694"/>
              </p:ext>
            </p:extLst>
          </p:nvPr>
        </p:nvGraphicFramePr>
        <p:xfrm>
          <a:off x="1142976" y="1428736"/>
          <a:ext cx="3321866" cy="2214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14282" y="357166"/>
            <a:ext cx="8929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Видатки </a:t>
            </a:r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галузі “Освіта” </a:t>
            </a:r>
            <a:endParaRPr lang="uk-UA" sz="24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2021-20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роках (тис. </a:t>
            </a:r>
            <a:r>
              <a:rPr lang="uk-UA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58962" y="4149080"/>
            <a:ext cx="4966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u="sng" dirty="0" smtClean="0">
                <a:solidFill>
                  <a:schemeClr val="tx2"/>
                </a:solidFill>
              </a:rPr>
              <a:t>Всього у 20</a:t>
            </a:r>
            <a:r>
              <a:rPr lang="en-US" sz="2000" b="1" u="sng" dirty="0" smtClean="0">
                <a:solidFill>
                  <a:schemeClr val="tx2"/>
                </a:solidFill>
              </a:rPr>
              <a:t>2</a:t>
            </a:r>
            <a:r>
              <a:rPr lang="uk-UA" sz="2000" b="1" u="sng" dirty="0" smtClean="0">
                <a:solidFill>
                  <a:schemeClr val="tx2"/>
                </a:solidFill>
              </a:rPr>
              <a:t>2 році: 1</a:t>
            </a:r>
            <a:r>
              <a:rPr lang="en-US" sz="2000" b="1" u="sng" dirty="0" smtClean="0">
                <a:solidFill>
                  <a:schemeClr val="tx2"/>
                </a:solidFill>
              </a:rPr>
              <a:t> </a:t>
            </a:r>
            <a:r>
              <a:rPr lang="uk-UA" sz="2000" b="1" u="sng" dirty="0" smtClean="0">
                <a:solidFill>
                  <a:schemeClr val="tx2"/>
                </a:solidFill>
              </a:rPr>
              <a:t>812 251,</a:t>
            </a:r>
            <a:r>
              <a:rPr lang="en-US" sz="2000" b="1" u="sng" dirty="0" smtClean="0">
                <a:solidFill>
                  <a:schemeClr val="tx2"/>
                </a:solidFill>
              </a:rPr>
              <a:t>4</a:t>
            </a:r>
            <a:r>
              <a:rPr lang="uk-UA" sz="2000" b="1" u="sng" dirty="0" smtClean="0">
                <a:solidFill>
                  <a:schemeClr val="tx2"/>
                </a:solidFill>
              </a:rPr>
              <a:t> тис. грн.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020272" y="4941168"/>
            <a:ext cx="1928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 громади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6129" y="4941168"/>
            <a:ext cx="25002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Субвенції з державного </a:t>
            </a:r>
          </a:p>
          <a:p>
            <a:pPr algn="ctr"/>
            <a:r>
              <a:rPr lang="uk-UA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бюджету, </a:t>
            </a:r>
            <a:r>
              <a:rPr lang="uk-UA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дотація, компенсація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483768" y="5229200"/>
            <a:ext cx="785818" cy="7143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6372200" y="5229200"/>
            <a:ext cx="714378" cy="142876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078015" y="1557495"/>
            <a:ext cx="4966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u="sng" dirty="0" smtClean="0">
                <a:solidFill>
                  <a:schemeClr val="tx2"/>
                </a:solidFill>
              </a:rPr>
              <a:t>Всього у 2021 році: </a:t>
            </a:r>
            <a:r>
              <a:rPr lang="en-US" sz="2000" b="1" u="sng" dirty="0" smtClean="0">
                <a:solidFill>
                  <a:schemeClr val="tx2"/>
                </a:solidFill>
              </a:rPr>
              <a:t>1 </a:t>
            </a:r>
            <a:r>
              <a:rPr lang="uk-UA" sz="2000" b="1" u="sng" dirty="0" smtClean="0">
                <a:solidFill>
                  <a:schemeClr val="tx2"/>
                </a:solidFill>
              </a:rPr>
              <a:t>782</a:t>
            </a:r>
            <a:r>
              <a:rPr lang="en-US" sz="2000" b="1" u="sng" dirty="0" smtClean="0">
                <a:solidFill>
                  <a:schemeClr val="tx2"/>
                </a:solidFill>
              </a:rPr>
              <a:t> </a:t>
            </a:r>
            <a:r>
              <a:rPr lang="uk-UA" sz="2000" b="1" u="sng" dirty="0" smtClean="0">
                <a:solidFill>
                  <a:schemeClr val="tx2"/>
                </a:solidFill>
              </a:rPr>
              <a:t>641,</a:t>
            </a:r>
            <a:r>
              <a:rPr lang="en-US" sz="2000" b="1" u="sng" dirty="0" smtClean="0">
                <a:solidFill>
                  <a:schemeClr val="tx2"/>
                </a:solidFill>
              </a:rPr>
              <a:t>9</a:t>
            </a:r>
            <a:r>
              <a:rPr lang="uk-UA" sz="2000" b="1" u="sng" dirty="0" smtClean="0">
                <a:solidFill>
                  <a:schemeClr val="tx2"/>
                </a:solidFill>
              </a:rPr>
              <a:t> тис. грн.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899321063"/>
              </p:ext>
            </p:extLst>
          </p:nvPr>
        </p:nvGraphicFramePr>
        <p:xfrm>
          <a:off x="2312902" y="1791626"/>
          <a:ext cx="4680520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76256" y="2492896"/>
            <a:ext cx="1928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 громади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86129" y="2348880"/>
            <a:ext cx="25002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Субвенці</a:t>
            </a:r>
            <a:r>
              <a:rPr lang="uk-UA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ї</a:t>
            </a:r>
            <a:r>
              <a:rPr lang="uk-UA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 державного </a:t>
            </a:r>
            <a:endParaRPr lang="uk-UA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uk-UA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юджету, дотація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rot="10800000" flipV="1">
            <a:off x="6300192" y="2708920"/>
            <a:ext cx="571501" cy="71437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411760" y="2636912"/>
            <a:ext cx="714380" cy="142876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190521891"/>
              </p:ext>
            </p:extLst>
          </p:nvPr>
        </p:nvGraphicFramePr>
        <p:xfrm>
          <a:off x="2609925" y="4471068"/>
          <a:ext cx="4464496" cy="2373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439472" cy="70256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Поточний ремонт сантехнічних мереж та системи водопостачання у 6-и закладах (0,6 млн.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Users\PC\Documents\ViberDownloads\0-02-05-ecfecda49c385192b7133d7b5118a1d984c8f66d9e1e4695437db2d6e296762d_7b08daca5754d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45204"/>
            <a:ext cx="3295237" cy="24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PC\Documents\ViberDownloads\0-02-05-a017d8bb75624934cf20e4cb4e69ae5120380a85a434e2880a5cf12d56c7aee0_63e17cb2268621b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92332"/>
            <a:ext cx="3295237" cy="185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PC\Documents\ViberDownloads\0-02-05-5979c42498f78b92ac169000e4f360b9e62bffc521d6d5f06f1c20bc76665cae_85d75dd1a37d21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45204"/>
            <a:ext cx="3312368" cy="441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47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439472" cy="70256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Поточний ремонт системи електричних мереж в 3-х закладах 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(0,4 млн.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PC\Documents\ViberDownloads\0-02-05-48113018617165fc6b76f63116c5bea44a473d91b95b1a06571463a0e5df12f2_b1d33be9a2f0b6a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79882"/>
            <a:ext cx="2592288" cy="309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PC\Documents\ViberDownloads\0-02-05-e996f9f0d93d16f51725aaf3f0f398637f822ea7c42009ac77b7cf628679c078_98961aaf434d9de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79882"/>
            <a:ext cx="3096343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PC\Documents\ViberDownloads\0-02-05-d56274e2a2a760d26030dd6bacdfd92a51ab55818b5fc042e7186ca47893dea6_56e4f62a182d8b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110" y="3622850"/>
            <a:ext cx="1955944" cy="26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8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482" y="351950"/>
            <a:ext cx="8586536" cy="5567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ридбано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матеріали для виконання  ремонту приміщення </a:t>
            </a:r>
            <a:r>
              <a:rPr lang="uk-UA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Олешинської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гімназії (0,3 млн. </a:t>
            </a:r>
            <a:r>
              <a:rPr lang="uk-UA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для розміщення групи </a:t>
            </a:r>
            <a:r>
              <a:rPr lang="uk-UA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Олешинського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ЗДО «Сонечко».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PC\Desktop\sadochok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5"/>
            <a:ext cx="3456384" cy="259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PC\Desktop\sadochok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93893"/>
            <a:ext cx="3498682" cy="262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PC\Desktop\sadochok-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75042"/>
            <a:ext cx="3498682" cy="257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PC\Desktop\sadochok-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80" y="3875042"/>
            <a:ext cx="3432348" cy="257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71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439472" cy="70256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підйомник у НВО №28 та пандус у ХІРЦ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(0,2 млн.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PC\Documents\ViberDownloads\0-02-05-32db4bd93a7e6a54b3b6b54c84c70f7e88e1fa84783d860041f44bf6951a25ca_605f866705e4bd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2232248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C\Documents\ViberDownloads\0-02-05-2cedd340c2aab47bbdbfcd4a79f9dff66990bc5b79145a13cf0a0a6f262e0077_98fe123f1479b8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53" y="3789040"/>
            <a:ext cx="1929358" cy="257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PC\Documents\ViberDownloads\0-02-05-984ff29ad5c3d55ab695ccf362c4c89f57aa327e9a743716fc827afca36d25ea_db3416be46f215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58" y="1580022"/>
            <a:ext cx="2736304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C\Documents\ViberDownloads\0-02-05-ce8d5530d1c01c89f9564b44c70d9da210312d07e9d5b67d692afd747d22f15f_64b1a957c30719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2521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84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404" y="836712"/>
            <a:ext cx="8586536" cy="628018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Капітальний ремонт санвузлів НВК № 2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(0,3 млн.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 descr="C:\Users\PC\Documents\ViberDownloads\0-02-05-b23850de4c74afe216c298d92ebc2e26619294ac73854c423f85bcf735482202_d2fb2ad96a9e49a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609725"/>
            <a:ext cx="1234201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PC\Documents\ViberDownloads\0-02-05-dac9e4564ea2b0f5288dea1f1f78ffa5ae18cea2e2d660c152b88eeb334eb83f_f7c3588b8b609e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43" y="1609725"/>
            <a:ext cx="15525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PC\Documents\ViberDownloads\0-02-05-13d7cf09cee17e874cd6cd00d887c68c29bb1c72b9e14943aa1c6222b01f2243_f3fc1c6ba0cdaaf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09725"/>
            <a:ext cx="18478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PC\Documents\ViberDownloads\0-02-05-960de424ee29fcd37bf04acb61e227de66f4a90bc1e3a58d48d4523cf7865383_69c407c195be1f4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09725"/>
            <a:ext cx="19526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PC\Documents\ViberDownloads\0-02-05-b2861b9f4a0a2661ab0da91ca4d4d564510bfe71f349f77e9e83ffed9b3bd065_c90fe2865ee467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94593"/>
            <a:ext cx="27717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C\Documents\ViberDownloads\0-02-05-b4a098240b297097fda2cec2f76b12e1fa153d1f17d0f96d3d7fe17d4027b184_f049d8e9524dfd6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7" y="3916202"/>
            <a:ext cx="1440160" cy="256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44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390" y="332656"/>
            <a:ext cx="8424936" cy="6914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аварійної частини системи внутрішнього теплопостачання СЗОШ № 19 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3,7 млн. </a:t>
            </a:r>
            <a:r>
              <a:rPr lang="uk-UA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PC\Documents\ViberDownloads\0-02-05-93d58aaf397a8d6fb0c36d44f1bae0bf40ff1edc3f71bc722b4f43ddd9b95f33_fc0fd6820590b6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196752"/>
            <a:ext cx="2088232" cy="278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PC\Documents\ViberDownloads\0-02-05-62f69f7abf577272964b7beb931819ac579b3d2dc90708783c74cb48d8bf5c93_8edd16790c3df8f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517" y="1196753"/>
            <a:ext cx="2808312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PC\Documents\ViberDownloads\0-02-05-7db714666a71db40265ceb493b05c6c1b069ea0c58677182820e700e445266c2_cf10ce1049dcce9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2713044" cy="361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67464" cy="7425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Капітальний ремонт даху з впровадженням заходів по енергозбереженню ЗДО № 25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(0,4 млн.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PC\Desktop\зображення_viber_2023-02-08_08-32-17-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8062"/>
            <a:ext cx="2808312" cy="372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PC\Desktop\зображення_viber_2023-02-08_08-31-45-7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72538"/>
            <a:ext cx="2808312" cy="372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C\Documents\ViberDownloads\0-02-05-3f680cf44d79b6f526b1ca9786d6e4af4d1b2fa82001547e14f3a2c1254c8718_ee105ef7aa4cbb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2736304" cy="364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PC\Desktop\зображення_viber_2023-02-08_08-32-10-7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0378"/>
            <a:ext cx="3121556" cy="235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520" y="422176"/>
            <a:ext cx="7986920" cy="990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апітальний ремонт інженерних систем, улаштування дашків та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відмостки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ЗДО № 54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(0,5 млн.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PC\Documents\ViberDownloads\0-02-05-c6ec9e3d4aa202c13a1794d03716f33b0a24459ca8b207df2731fdf34bafd80b_7c9d0e5440f242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20" y="2758008"/>
            <a:ext cx="2730336" cy="364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PC\Documents\ViberDownloads\0-02-05-671b09e8b571f8c08f92bea0631beedeb65afcd41b617bfbbb5ed73c4b0f21df_bb11021594c49e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44271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PC\Desktop\зображення_viber_2023-02-08_08-34-37-9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30" y="2952449"/>
            <a:ext cx="2597311" cy="345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C\Desktop\зображення_viber_2023-02-08_08-34-47-0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46675"/>
            <a:ext cx="2588682" cy="345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9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058" y="476672"/>
            <a:ext cx="8229600" cy="547464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 автоматичної системи пожежної сигналізації ТБЛ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PC\Documents\ViberDownloads\0-02-05-4cc805f7221c88e018c8ab283ce056185141372ac449a1f878b923aaff9f23dd_c91e8964f51734f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256" y="1484784"/>
            <a:ext cx="3096344" cy="41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C\Documents\ViberDownloads\0-02-05-beb9101377d1fabd8994d804cb78c1f4953bc85dd0178c66023d6121b30df6dc_945b0be7849853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1268760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PC\Documents\ViberDownloads\0-02-05-d080d01d8f8d168419bf47f187c9773206d2f94f19d2eb997e6f7175382789bc_28f4800072a35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4864"/>
            <a:ext cx="3114061" cy="41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482" y="495966"/>
            <a:ext cx="8586536" cy="5567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Встановлення системи пожежної сигналізації та системи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евакуювання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ВПУ №4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PC\Desktop\Нова папка (2)\IMG_20230207_150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40" y="3861048"/>
            <a:ext cx="3462104" cy="25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PC\Desktop\Нова папка (2)\IMG_20230207_145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101677" cy="232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PC\Desktop\Нова папка (2)\IMG_20230207_1506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816424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3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55576" y="498158"/>
            <a:ext cx="7467600" cy="43824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Галузь «Освіта»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26634876"/>
              </p:ext>
            </p:extLst>
          </p:nvPr>
        </p:nvGraphicFramePr>
        <p:xfrm>
          <a:off x="-396552" y="908720"/>
          <a:ext cx="522007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одержимое 1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67044854"/>
              </p:ext>
            </p:extLst>
          </p:nvPr>
        </p:nvGraphicFramePr>
        <p:xfrm>
          <a:off x="-360040" y="3645024"/>
          <a:ext cx="529208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0" y="69269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Видатки на освіту в цілому, млрд. </a:t>
            </a:r>
            <a:r>
              <a:rPr lang="uk-UA" sz="1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3647830"/>
              </p:ext>
            </p:extLst>
          </p:nvPr>
        </p:nvGraphicFramePr>
        <p:xfrm>
          <a:off x="4139952" y="692696"/>
          <a:ext cx="5220072" cy="2941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Содержимое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49871"/>
              </p:ext>
            </p:extLst>
          </p:nvPr>
        </p:nvGraphicFramePr>
        <p:xfrm>
          <a:off x="3851920" y="3501008"/>
          <a:ext cx="529208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8145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Капітальний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існуючого приміщення НВК № 4 під спортивну залу для початкових класів та шкільний буфет (1,0 млн. </a:t>
            </a:r>
            <a:r>
              <a:rPr lang="uk-UA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PC\Documents\ViberDownloads\0-02-05-e2d6cdb165fc9acb705dc1195ee3c99da89002dc672a9edcb0eee77d296ab315_a908ee3ec192f0a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1867073" cy="33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PC\Documents\ViberDownloads\0-02-05-e99491b348926521d513eebe1d1ab650412f2971ecdcf9c8c56b87521802c620_530b634431c7e4d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75" y="2996952"/>
            <a:ext cx="1867073" cy="33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C\Documents\ViberDownloads\0-02-05-9c1ab9690b34cc28d6f2bf1c13fbafe9ba83e4a1a67eb09b1826373c2c5566d5_ae26ba44bcf770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1867073" cy="33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PC\Documents\ViberDownloads\0-02-05-411e44a6e404e92c9e041386b86e95d0517dae1d4f2fb90f784fd6a7dd73e038_1fb473e5de0da6f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1867073" cy="33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93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43" y="610155"/>
            <a:ext cx="8784976" cy="990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Продовжено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капітальний ремонт утеплення фасаду та сходового майданчика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Палацу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творчості дітей та юнацтва (0,4 млн. </a:t>
            </a: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PC\Documents\ViberDownloads\0-02-05-d5818a9fe027f4dcb1396cf03391d7ed9f247a6c681c8b9dcb9b7cf18df322a5_10296489a25e8c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2740516" cy="365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PC\Documents\ViberDownloads\0-02-05-0186a2f588df65c5e6e92dd484d42616d56dc1b579b9157cecca6a9d0a7acaf8_cdb1643a5954e05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88" y="2204864"/>
            <a:ext cx="2362474" cy="314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PC\Documents\ViberDownloads\0-02-05-71a4519d254bd2637a63c72274d038214fdf06642d4ac5426a8e4abba7d32d20_ef781a9a3ae9d53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80927"/>
            <a:ext cx="2592288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6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482" y="351950"/>
            <a:ext cx="8586536" cy="55677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Капітальний ремонт стадіону СЗОШ №12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(0,1 млн.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PC\Desktop\IMG_20211117_100550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 bwMode="auto">
          <a:xfrm>
            <a:off x="611561" y="1124744"/>
            <a:ext cx="4464495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PC\Desktop\IMG_20211117_1006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8179"/>
          <a:stretch/>
        </p:blipFill>
        <p:spPr bwMode="auto">
          <a:xfrm>
            <a:off x="4283968" y="3919494"/>
            <a:ext cx="4392488" cy="246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09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74062" cy="990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амінені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аварійні дерев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`</a:t>
            </a: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яні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вікна на </a:t>
            </a: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енергоефективні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енергозберігаючі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металопластикові у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47-ми закладах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(16,6 млн. </a:t>
            </a: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C:\Users\PC\Documents\ViberDownloads\0-02-05-63d60629bc7ea1feead1f6bf62b301020ffd8fa19f321af8e10b09b733d7e6d2_5b640c8ec4113e6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58" y="1916833"/>
            <a:ext cx="3960455" cy="297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PC\Documents\ViberDownloads\0-02-05-a64f974bccd33428c6005084305012acab40559c80c1542983100e90a956b183_820e749a8d914b7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916833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PC\Documents\ViberDownloads\0-02-05-8a86f1c6d8c22d7a0b632999e9e7409d92df8c1b5f66893211fbb1a0ae17552f_f316ad27be8894c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89411"/>
            <a:ext cx="2566578" cy="192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PC\Documents\ViberDownloads\0-02-05-f1dcd9bcb5c1e17cea91c610b27c42dff447e171c6d7bcc030e143a5f067cf22_dc1e1b8add071ca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94944"/>
            <a:ext cx="2959201" cy="22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47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C_PR\Desktop\Без имени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41" y="260648"/>
            <a:ext cx="650339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57510"/>
            <a:ext cx="4122713" cy="274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3317310"/>
            <a:ext cx="308484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4"/>
          <p:cNvSpPr>
            <a:spLocks noGrp="1"/>
          </p:cNvSpPr>
          <p:nvPr>
            <p:ph type="title"/>
          </p:nvPr>
        </p:nvSpPr>
        <p:spPr>
          <a:xfrm>
            <a:off x="372616" y="649836"/>
            <a:ext cx="8219256" cy="51776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Обсяг видатків по галузі «Освіта» за напрямами використання, тис.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грн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37412472"/>
              </p:ext>
            </p:extLst>
          </p:nvPr>
        </p:nvGraphicFramePr>
        <p:xfrm>
          <a:off x="323528" y="1052736"/>
          <a:ext cx="853244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8662" y="908720"/>
            <a:ext cx="7215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Витрати на одного </a:t>
            </a:r>
            <a:r>
              <a:rPr lang="uk-UA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учня, вихованця</a:t>
            </a:r>
          </a:p>
          <a:p>
            <a:pPr algn="ctr"/>
            <a:r>
              <a:rPr lang="uk-UA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(тис</a:t>
            </a:r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72221916"/>
              </p:ext>
            </p:extLst>
          </p:nvPr>
        </p:nvGraphicFramePr>
        <p:xfrm>
          <a:off x="1259632" y="1844824"/>
          <a:ext cx="6429420" cy="2746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D4D37C-BC43-4F40-A495-80CD961C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20688"/>
            <a:ext cx="7467600" cy="86409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Інформація щодо вартості одного учня в рік без поточного ремонту за касовими видатками</a:t>
            </a:r>
            <a:endParaRPr lang="x-none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952474"/>
              </p:ext>
            </p:extLst>
          </p:nvPr>
        </p:nvGraphicFramePr>
        <p:xfrm>
          <a:off x="241598" y="1700808"/>
          <a:ext cx="8422123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99592" y="6237312"/>
            <a:ext cx="36638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середньому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2021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24 177,72 </a:t>
            </a:r>
            <a:r>
              <a:rPr lang="uk-UA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94448" y="6237312"/>
            <a:ext cx="36638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середньому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20</a:t>
            </a: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22 933,06 </a:t>
            </a:r>
            <a:r>
              <a:rPr lang="uk-UA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8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8662" y="285728"/>
            <a:ext cx="7215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Співвідношення кількості учнів і класів, вихованців і груп 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91646624"/>
              </p:ext>
            </p:extLst>
          </p:nvPr>
        </p:nvGraphicFramePr>
        <p:xfrm>
          <a:off x="-108520" y="836712"/>
          <a:ext cx="4786346" cy="2674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011802644"/>
              </p:ext>
            </p:extLst>
          </p:nvPr>
        </p:nvGraphicFramePr>
        <p:xfrm>
          <a:off x="4139952" y="3861048"/>
          <a:ext cx="4429156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68782943"/>
              </p:ext>
            </p:extLst>
          </p:nvPr>
        </p:nvGraphicFramePr>
        <p:xfrm>
          <a:off x="4211960" y="980728"/>
          <a:ext cx="4429156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399840422"/>
              </p:ext>
            </p:extLst>
          </p:nvPr>
        </p:nvGraphicFramePr>
        <p:xfrm>
          <a:off x="28977" y="3789040"/>
          <a:ext cx="4786346" cy="2674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762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PCM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3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8662" y="285728"/>
            <a:ext cx="7215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Співвідношення кількості учнів і вихованців 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18697083"/>
              </p:ext>
            </p:extLst>
          </p:nvPr>
        </p:nvGraphicFramePr>
        <p:xfrm>
          <a:off x="-108520" y="836712"/>
          <a:ext cx="4786346" cy="2674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65765495"/>
              </p:ext>
            </p:extLst>
          </p:nvPr>
        </p:nvGraphicFramePr>
        <p:xfrm>
          <a:off x="4211960" y="980728"/>
          <a:ext cx="4429156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857015321"/>
              </p:ext>
            </p:extLst>
          </p:nvPr>
        </p:nvGraphicFramePr>
        <p:xfrm>
          <a:off x="1835696" y="3789040"/>
          <a:ext cx="4786346" cy="2674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1366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7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8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9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4787</TotalTime>
  <Words>1047</Words>
  <Application>Microsoft Office PowerPoint</Application>
  <PresentationFormat>Екран (4:3)</PresentationFormat>
  <Paragraphs>135</Paragraphs>
  <Slides>44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44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Исполнительная</vt:lpstr>
      <vt:lpstr>Специальное оформление</vt:lpstr>
      <vt:lpstr>    Звіт  за бюджетними програмами   2022 рік</vt:lpstr>
      <vt:lpstr>Презентація PowerPoint</vt:lpstr>
      <vt:lpstr>Презентація PowerPoint</vt:lpstr>
      <vt:lpstr>Галузь «Освіта»</vt:lpstr>
      <vt:lpstr>Обсяг видатків по галузі «Освіта» за напрямами використання, тис. грн</vt:lpstr>
      <vt:lpstr>Презентація PowerPoint</vt:lpstr>
      <vt:lpstr>Інформація щодо вартості одного учня в рік без поточного ремонту за касовими видатками</vt:lpstr>
      <vt:lpstr>Презентація PowerPoint</vt:lpstr>
      <vt:lpstr>Презентація PowerPoint</vt:lpstr>
      <vt:lpstr>Наповнюваність класів</vt:lpstr>
      <vt:lpstr>Забезпеченість в коштах освітньої субвенції на оплату праці педагогічних працівників у 2022 році, тис. грн</vt:lpstr>
      <vt:lpstr>Матеріальні стимули в освіті у 2022 році</vt:lpstr>
      <vt:lpstr>Інформація про надходження коштів до спеціального фонду закладів загальної середньої освіти за 2022 рік, тис. грн</vt:lpstr>
      <vt:lpstr>Інформація про надходження коштів до спеціального фонду закладів дошкільної освіти, тис. грн</vt:lpstr>
      <vt:lpstr> Надходження від платних послуг закладів професійної (професійно-технічної) освіти</vt:lpstr>
      <vt:lpstr> </vt:lpstr>
      <vt:lpstr>Презентація PowerPoint</vt:lpstr>
      <vt:lpstr>Презентація PowerPoint</vt:lpstr>
      <vt:lpstr>Видатки на харчування</vt:lpstr>
      <vt:lpstr>З метою організації відпочинку дітей функціонували табори «Прибузький» та «Над Бугом»</vt:lpstr>
      <vt:lpstr>Придбання обладнання для предмету «Захист України» для 44-х закладів освіти  (2,8 млн. грн)</vt:lpstr>
      <vt:lpstr>Інтерактивний стрілецький тренажер у палаці творчості (99 тисяч грн)</vt:lpstr>
      <vt:lpstr>Пневматичні гвинтівки та куртки для стрільців тиру НВК № 10 (0,4 млн. грн)</vt:lpstr>
      <vt:lpstr>Кухонне обладнання для 15-и закладів освіти (1,0 млн. грн.)</vt:lpstr>
      <vt:lpstr>Придбання джерел резервного живлення (генераторів) в загальній кількості 42 штуки (4,5 млн. грн)</vt:lpstr>
      <vt:lpstr>Придбання контейнерів для побутових відходів для 5-и закладів (0,1 млн. грн)</vt:lpstr>
      <vt:lpstr>Облаштування пункту незламності у Палаці творчості</vt:lpstr>
      <vt:lpstr>Виконано роботи з поточного ремонту споруд цивільного захисту (укриття) приміщень – у 52-х закладах освіти (14,7 млн. грн) </vt:lpstr>
      <vt:lpstr>Поточний ремонт покрівлі у 17-и закладах (4,4 млн. грн)</vt:lpstr>
      <vt:lpstr>Поточний ремонт сантехнічних мереж та системи водопостачання у 6-и закладах (0,6 млн. грн)</vt:lpstr>
      <vt:lpstr>Поточний ремонт системи електричних мереж в 3-х закладах  (0,4 млн. грн)</vt:lpstr>
      <vt:lpstr>Придбано матеріали для виконання  ремонту приміщення Олешинської гімназії (0,3 млн. грн) для розміщення групи Олешинського ЗДО «Сонечко».</vt:lpstr>
      <vt:lpstr>Встановлено підйомник у НВО №28 та пандус у ХІРЦ № 1 (0,2 млн. грн)</vt:lpstr>
      <vt:lpstr>Капітальний ремонт санвузлів НВК № 2 (0,3 млн. грн)</vt:lpstr>
      <vt:lpstr>Капітальний ремонт аварійної частини системи внутрішнього теплопостачання СЗОШ № 19 (3,7 млн. грн)</vt:lpstr>
      <vt:lpstr>Капітальний ремонт даху з впровадженням заходів по енергозбереженню ЗДО № 25 (0,4 млн. грн) </vt:lpstr>
      <vt:lpstr>Капітальний ремонт інженерних систем, улаштування дашків та відмостки ЗДО № 54 (0,5 млн. грн)</vt:lpstr>
      <vt:lpstr>Встановлення автоматичної системи пожежної сигналізації ТБЛ</vt:lpstr>
      <vt:lpstr>Встановлення системи пожежної сигналізації та системи евакуювання у ВПУ №4</vt:lpstr>
      <vt:lpstr>Капітальний ремонт існуючого приміщення НВК № 4 під спортивну залу для початкових класів та шкільний буфет (1,0 млн. грн) </vt:lpstr>
      <vt:lpstr>Продовжено капітальний ремонт утеплення фасаду та сходового майданчика Палацу творчості дітей та юнацтва (0,4 млн. грн). </vt:lpstr>
      <vt:lpstr>Капітальний ремонт стадіону СЗОШ №12 (0,1 млн. грн)</vt:lpstr>
      <vt:lpstr>Замінені аварійні дерев`яні вікна на енергоефективні, енергозберігаючі металопластикові у 47-ми закладах освіти (16,6 млн. грн) 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PC_PR</dc:creator>
  <cp:lastModifiedBy>Обліковий запис Microsoft</cp:lastModifiedBy>
  <cp:revision>474</cp:revision>
  <dcterms:modified xsi:type="dcterms:W3CDTF">2023-02-10T11:29:39Z</dcterms:modified>
</cp:coreProperties>
</file>